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475" r:id="rId1"/>
    <p:sldMasterId id="2147484567" r:id="rId2"/>
  </p:sldMasterIdLst>
  <p:notesMasterIdLst>
    <p:notesMasterId r:id="rId40"/>
  </p:notesMasterIdLst>
  <p:sldIdLst>
    <p:sldId id="256" r:id="rId3"/>
    <p:sldId id="322" r:id="rId4"/>
    <p:sldId id="282" r:id="rId5"/>
    <p:sldId id="285" r:id="rId6"/>
    <p:sldId id="280" r:id="rId7"/>
    <p:sldId id="307" r:id="rId8"/>
    <p:sldId id="312" r:id="rId9"/>
    <p:sldId id="308" r:id="rId10"/>
    <p:sldId id="309" r:id="rId11"/>
    <p:sldId id="310" r:id="rId12"/>
    <p:sldId id="311" r:id="rId13"/>
    <p:sldId id="288" r:id="rId14"/>
    <p:sldId id="289" r:id="rId15"/>
    <p:sldId id="290" r:id="rId16"/>
    <p:sldId id="291" r:id="rId17"/>
    <p:sldId id="297" r:id="rId18"/>
    <p:sldId id="298" r:id="rId19"/>
    <p:sldId id="299" r:id="rId20"/>
    <p:sldId id="300" r:id="rId21"/>
    <p:sldId id="301" r:id="rId22"/>
    <p:sldId id="302" r:id="rId23"/>
    <p:sldId id="303" r:id="rId24"/>
    <p:sldId id="304" r:id="rId25"/>
    <p:sldId id="305" r:id="rId26"/>
    <p:sldId id="313" r:id="rId27"/>
    <p:sldId id="314" r:id="rId28"/>
    <p:sldId id="315" r:id="rId29"/>
    <p:sldId id="316" r:id="rId30"/>
    <p:sldId id="317" r:id="rId31"/>
    <p:sldId id="318" r:id="rId32"/>
    <p:sldId id="319" r:id="rId33"/>
    <p:sldId id="320" r:id="rId34"/>
    <p:sldId id="323" r:id="rId35"/>
    <p:sldId id="324" r:id="rId36"/>
    <p:sldId id="325" r:id="rId37"/>
    <p:sldId id="326" r:id="rId38"/>
    <p:sldId id="306" r:id="rId39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22" d="100"/>
          <a:sy n="122" d="100"/>
        </p:scale>
        <p:origin x="96" y="33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theme" Target="theme/theme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A19B13-40A6-4F2F-B502-D6A86B1C6A93}" type="datetimeFigureOut">
              <a:rPr lang="de-DE" smtClean="0"/>
              <a:t>12.11.2019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91F0EA-A985-40F6-B599-8DCE74297042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24481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emf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emf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de-DE" smtClean="0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8BA9D8-AE0E-4646-845F-2F6E85ABE73C}" type="datetime1">
              <a:rPr lang="de-DE" smtClean="0"/>
              <a:t>12.11.2019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AAA98-22AC-41C1-93F4-361D646F55AA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304604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380A5-A777-4288-B2ED-DEE0C0A71D16}" type="datetime1">
              <a:rPr lang="de-DE" smtClean="0"/>
              <a:t>12.11.2019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AAA98-22AC-41C1-93F4-361D646F55AA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319112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51AB3-DA9E-434F-A834-32DD9EB325CC}" type="datetime1">
              <a:rPr lang="de-DE" smtClean="0"/>
              <a:t>12.11.2019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AAA98-22AC-41C1-93F4-361D646F55AA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92049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C3E10-E751-4B1A-89EB-EFB159A57607}" type="datetime1">
              <a:rPr lang="de-DE" smtClean="0"/>
              <a:t>12.11.2019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>
            <a:lvl1pPr>
              <a:defRPr/>
            </a:lvl1pPr>
          </a:lstStyle>
          <a:p>
            <a:endParaRPr lang="de-DE" dirty="0"/>
          </a:p>
        </p:txBody>
      </p:sp>
      <p:pic>
        <p:nvPicPr>
          <p:cNvPr id="10" name="Grafik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5731" y="290331"/>
            <a:ext cx="3283743" cy="1534823"/>
          </a:xfrm>
          <a:prstGeom prst="rect">
            <a:avLst/>
          </a:prstGeom>
        </p:spPr>
      </p:pic>
      <p:pic>
        <p:nvPicPr>
          <p:cNvPr id="13" name="Bild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3052" y="692295"/>
            <a:ext cx="2906043" cy="7507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Grafik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61" y="114707"/>
            <a:ext cx="3720012" cy="2638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9029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A3945-F40F-4CF7-9408-5CFB325C7FCC}" type="datetime1">
              <a:rPr lang="de-DE" smtClean="0"/>
              <a:t>12.11.2019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0" y="6061986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91181" y="6135708"/>
            <a:ext cx="779767" cy="365125"/>
          </a:xfrm>
        </p:spPr>
        <p:txBody>
          <a:bodyPr/>
          <a:lstStyle/>
          <a:p>
            <a:fld id="{339AAA98-22AC-41C1-93F4-361D646F55AA}" type="slidenum">
              <a:rPr lang="de-DE" smtClean="0"/>
              <a:t>‹Nr.›</a:t>
            </a:fld>
            <a:endParaRPr lang="de-DE" dirty="0"/>
          </a:p>
        </p:txBody>
      </p:sp>
      <p:pic>
        <p:nvPicPr>
          <p:cNvPr id="9" name="Grafik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181" y="624110"/>
            <a:ext cx="1409282" cy="658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4182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59BC6-ED35-4E54-ABFC-420E3E085C05}" type="datetime1">
              <a:rPr lang="de-DE" smtClean="0"/>
              <a:t>12.11.2019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8" name="Freeform 11"/>
          <p:cNvSpPr/>
          <p:nvPr userDrawn="1"/>
        </p:nvSpPr>
        <p:spPr bwMode="auto">
          <a:xfrm flipV="1">
            <a:off x="0" y="6061986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0" name="Slide Number Placeholder 5"/>
          <p:cNvSpPr txBox="1">
            <a:spLocks/>
          </p:cNvSpPr>
          <p:nvPr userDrawn="1"/>
        </p:nvSpPr>
        <p:spPr>
          <a:xfrm>
            <a:off x="291181" y="6135708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914400" rtl="0" eaLnBrk="1" latinLnBrk="0" hangingPunct="1">
              <a:defRPr sz="2000" kern="1200">
                <a:solidFill>
                  <a:srgbClr val="FE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39AAA98-22AC-41C1-93F4-361D646F55AA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12" name="Grafik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5731" y="290331"/>
            <a:ext cx="3283743" cy="1534823"/>
          </a:xfrm>
          <a:prstGeom prst="rect">
            <a:avLst/>
          </a:prstGeom>
        </p:spPr>
      </p:pic>
      <p:pic>
        <p:nvPicPr>
          <p:cNvPr id="13" name="Grafik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99" y="542106"/>
            <a:ext cx="2486527" cy="1283048"/>
          </a:xfrm>
          <a:prstGeom prst="rect">
            <a:avLst/>
          </a:prstGeom>
        </p:spPr>
      </p:pic>
      <p:pic>
        <p:nvPicPr>
          <p:cNvPr id="14" name="Bild 1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3052" y="692295"/>
            <a:ext cx="2906043" cy="7507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726571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61CE2-3833-4305-9F6A-DE27A44EB67C}" type="datetime1">
              <a:rPr lang="de-DE" smtClean="0"/>
              <a:t>12.11.2019</a:t>
            </a:fld>
            <a:endParaRPr lang="de-D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9" name="Freeform 11"/>
          <p:cNvSpPr/>
          <p:nvPr userDrawn="1"/>
        </p:nvSpPr>
        <p:spPr bwMode="auto">
          <a:xfrm flipV="1">
            <a:off x="0" y="6061986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2" name="Slide Number Placeholder 5"/>
          <p:cNvSpPr txBox="1">
            <a:spLocks/>
          </p:cNvSpPr>
          <p:nvPr userDrawn="1"/>
        </p:nvSpPr>
        <p:spPr>
          <a:xfrm>
            <a:off x="291181" y="6135708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914400" rtl="0" eaLnBrk="1" latinLnBrk="0" hangingPunct="1">
              <a:defRPr sz="2000" kern="1200">
                <a:solidFill>
                  <a:srgbClr val="FE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39AAA98-22AC-41C1-93F4-361D646F55AA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13" name="Grafik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181" y="624110"/>
            <a:ext cx="1409282" cy="658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8665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A78EF-6830-4B22-9AA2-CDFD84F89E9C}" type="datetime1">
              <a:rPr lang="de-DE" smtClean="0"/>
              <a:t>12.11.2019</a:t>
            </a:fld>
            <a:endParaRPr lang="de-DE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1" name="Freeform 11"/>
          <p:cNvSpPr/>
          <p:nvPr userDrawn="1"/>
        </p:nvSpPr>
        <p:spPr bwMode="auto">
          <a:xfrm flipV="1">
            <a:off x="0" y="6061986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91181" y="6135708"/>
            <a:ext cx="779767" cy="365125"/>
          </a:xfrm>
        </p:spPr>
        <p:txBody>
          <a:bodyPr/>
          <a:lstStyle/>
          <a:p>
            <a:fld id="{339AAA98-22AC-41C1-93F4-361D646F55AA}" type="slidenum">
              <a:rPr lang="de-DE" smtClean="0"/>
              <a:t>‹Nr.›</a:t>
            </a:fld>
            <a:endParaRPr lang="de-DE" dirty="0"/>
          </a:p>
        </p:txBody>
      </p:sp>
      <p:pic>
        <p:nvPicPr>
          <p:cNvPr id="15" name="Grafik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181" y="624110"/>
            <a:ext cx="1409282" cy="658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7508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1891DF-2015-49A4-A2AE-5C016D21BD79}" type="datetime1">
              <a:rPr lang="de-DE" smtClean="0"/>
              <a:t>12.11.2019</a:t>
            </a:fld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8" name="Freeform 11"/>
          <p:cNvSpPr/>
          <p:nvPr userDrawn="1"/>
        </p:nvSpPr>
        <p:spPr bwMode="auto">
          <a:xfrm flipV="1">
            <a:off x="0" y="6061986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91181" y="6135708"/>
            <a:ext cx="779767" cy="365125"/>
          </a:xfrm>
        </p:spPr>
        <p:txBody>
          <a:bodyPr/>
          <a:lstStyle/>
          <a:p>
            <a:fld id="{339AAA98-22AC-41C1-93F4-361D646F55AA}" type="slidenum">
              <a:rPr lang="de-DE" smtClean="0"/>
              <a:t>‹Nr.›</a:t>
            </a:fld>
            <a:endParaRPr lang="de-DE" dirty="0"/>
          </a:p>
        </p:txBody>
      </p:sp>
      <p:pic>
        <p:nvPicPr>
          <p:cNvPr id="10" name="Grafik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181" y="624110"/>
            <a:ext cx="1409282" cy="658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4743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12880E-89D9-474A-A7EC-C1F0B0E89BB6}" type="datetime1">
              <a:rPr lang="de-DE" smtClean="0"/>
              <a:t>12.11.2019</a:t>
            </a:fld>
            <a:endParaRPr lang="de-D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Freeform 11"/>
          <p:cNvSpPr/>
          <p:nvPr userDrawn="1"/>
        </p:nvSpPr>
        <p:spPr bwMode="auto">
          <a:xfrm flipV="1">
            <a:off x="0" y="6061986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91181" y="6135708"/>
            <a:ext cx="779767" cy="365125"/>
          </a:xfrm>
        </p:spPr>
        <p:txBody>
          <a:bodyPr/>
          <a:lstStyle/>
          <a:p>
            <a:fld id="{339AAA98-22AC-41C1-93F4-361D646F55AA}" type="slidenum">
              <a:rPr lang="de-DE" smtClean="0"/>
              <a:t>‹Nr.›</a:t>
            </a:fld>
            <a:endParaRPr lang="de-DE" dirty="0"/>
          </a:p>
        </p:txBody>
      </p:sp>
      <p:pic>
        <p:nvPicPr>
          <p:cNvPr id="9" name="Grafik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181" y="624110"/>
            <a:ext cx="1409282" cy="658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8519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B9A0C-C3C4-4FD0-8647-C5F2B7F7F413}" type="datetime1">
              <a:rPr lang="de-DE" smtClean="0"/>
              <a:t>12.11.2019</a:t>
            </a:fld>
            <a:endParaRPr lang="de-D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0" name="Freeform 11"/>
          <p:cNvSpPr/>
          <p:nvPr userDrawn="1"/>
        </p:nvSpPr>
        <p:spPr bwMode="auto">
          <a:xfrm flipV="1">
            <a:off x="0" y="6061986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91181" y="6135708"/>
            <a:ext cx="779767" cy="365125"/>
          </a:xfrm>
        </p:spPr>
        <p:txBody>
          <a:bodyPr/>
          <a:lstStyle/>
          <a:p>
            <a:fld id="{339AAA98-22AC-41C1-93F4-361D646F55AA}" type="slidenum">
              <a:rPr lang="de-DE" smtClean="0"/>
              <a:t>‹Nr.›</a:t>
            </a:fld>
            <a:endParaRPr lang="de-DE" dirty="0"/>
          </a:p>
        </p:txBody>
      </p:sp>
      <p:pic>
        <p:nvPicPr>
          <p:cNvPr id="12" name="Grafik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181" y="624110"/>
            <a:ext cx="1409282" cy="658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9521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2D0BB2-58E4-4434-B62B-526A61200931}" type="datetime1">
              <a:rPr lang="de-DE" smtClean="0"/>
              <a:t>12.11.2019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AAA98-22AC-41C1-93F4-361D646F55AA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560807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 dirty="0" smtClean="0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600B7D-C7DC-49A7-9E25-D3826F702C67}" type="datetime1">
              <a:rPr lang="de-DE" smtClean="0"/>
              <a:t>12.11.2019</a:t>
            </a:fld>
            <a:endParaRPr lang="de-D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 userDrawn="1"/>
        </p:nvSpPr>
        <p:spPr bwMode="auto">
          <a:xfrm flipV="1">
            <a:off x="0" y="6061986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91181" y="6135708"/>
            <a:ext cx="779767" cy="365125"/>
          </a:xfrm>
        </p:spPr>
        <p:txBody>
          <a:bodyPr/>
          <a:lstStyle/>
          <a:p>
            <a:fld id="{339AAA98-22AC-41C1-93F4-361D646F55AA}" type="slidenum">
              <a:rPr lang="de-DE" smtClean="0"/>
              <a:t>‹Nr.›</a:t>
            </a:fld>
            <a:endParaRPr lang="de-DE" dirty="0"/>
          </a:p>
        </p:txBody>
      </p:sp>
      <p:pic>
        <p:nvPicPr>
          <p:cNvPr id="12" name="Grafik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181" y="624110"/>
            <a:ext cx="1409282" cy="658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4027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1E683-F391-4A7D-88D7-A563F69A1228}" type="datetime1">
              <a:rPr lang="de-DE" smtClean="0"/>
              <a:t>12.11.2019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339AAA98-22AC-41C1-93F4-361D646F55AA}" type="slidenum">
              <a:rPr lang="de-DE" smtClean="0"/>
              <a:t>‹Nr.›</a:t>
            </a:fld>
            <a:endParaRPr lang="de-DE" dirty="0"/>
          </a:p>
        </p:txBody>
      </p:sp>
      <p:pic>
        <p:nvPicPr>
          <p:cNvPr id="8" name="Grafik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181" y="624110"/>
            <a:ext cx="1409282" cy="658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18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FBD1D1-CB9C-4660-B79F-1EAF7990E907}" type="datetime1">
              <a:rPr lang="de-DE" smtClean="0"/>
              <a:t>12.11.2019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  <p:sp>
        <p:nvSpPr>
          <p:cNvPr id="12" name="Freeform 11"/>
          <p:cNvSpPr/>
          <p:nvPr userDrawn="1"/>
        </p:nvSpPr>
        <p:spPr bwMode="auto">
          <a:xfrm flipV="1">
            <a:off x="0" y="6061986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91181" y="6135708"/>
            <a:ext cx="779767" cy="365125"/>
          </a:xfrm>
        </p:spPr>
        <p:txBody>
          <a:bodyPr/>
          <a:lstStyle/>
          <a:p>
            <a:fld id="{339AAA98-22AC-41C1-93F4-361D646F55AA}" type="slidenum">
              <a:rPr lang="de-DE" smtClean="0"/>
              <a:t>‹Nr.›</a:t>
            </a:fld>
            <a:endParaRPr lang="de-DE" dirty="0"/>
          </a:p>
        </p:txBody>
      </p:sp>
      <p:pic>
        <p:nvPicPr>
          <p:cNvPr id="17" name="Grafik 1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181" y="624110"/>
            <a:ext cx="1409282" cy="658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6201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de-DE" smtClean="0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821930-368E-4EA2-8270-7C214E63DB47}" type="datetime1">
              <a:rPr lang="de-DE" smtClean="0"/>
              <a:t>12.11.2019</a:t>
            </a:fld>
            <a:endParaRPr lang="de-D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8" name="Freeform 11"/>
          <p:cNvSpPr/>
          <p:nvPr userDrawn="1"/>
        </p:nvSpPr>
        <p:spPr bwMode="auto">
          <a:xfrm flipV="1">
            <a:off x="0" y="6061986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91181" y="6135708"/>
            <a:ext cx="779767" cy="365125"/>
          </a:xfrm>
        </p:spPr>
        <p:txBody>
          <a:bodyPr/>
          <a:lstStyle/>
          <a:p>
            <a:fld id="{339AAA98-22AC-41C1-93F4-361D646F55AA}" type="slidenum">
              <a:rPr lang="de-DE" smtClean="0"/>
              <a:t>‹Nr.›</a:t>
            </a:fld>
            <a:endParaRPr lang="de-DE" dirty="0"/>
          </a:p>
        </p:txBody>
      </p:sp>
      <p:pic>
        <p:nvPicPr>
          <p:cNvPr id="11" name="Grafik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5731" y="290331"/>
            <a:ext cx="3283743" cy="1534823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99" y="542106"/>
            <a:ext cx="2486527" cy="1283048"/>
          </a:xfrm>
          <a:prstGeom prst="rect">
            <a:avLst/>
          </a:prstGeom>
        </p:spPr>
      </p:pic>
      <p:pic>
        <p:nvPicPr>
          <p:cNvPr id="13" name="Bild 1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3052" y="692295"/>
            <a:ext cx="2906043" cy="7507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72976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 für 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de-DE" smtClean="0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7D27A-17A1-4E2D-B640-FF3A2BCE1892}" type="datetime1">
              <a:rPr lang="de-DE" smtClean="0"/>
              <a:t>12.11.2019</a:t>
            </a:fld>
            <a:endParaRPr lang="de-D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  <p:sp>
        <p:nvSpPr>
          <p:cNvPr id="13" name="Freeform 11"/>
          <p:cNvSpPr/>
          <p:nvPr userDrawn="1"/>
        </p:nvSpPr>
        <p:spPr bwMode="auto">
          <a:xfrm flipV="1">
            <a:off x="0" y="6061986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91181" y="6135708"/>
            <a:ext cx="779767" cy="365125"/>
          </a:xfrm>
        </p:spPr>
        <p:txBody>
          <a:bodyPr/>
          <a:lstStyle/>
          <a:p>
            <a:fld id="{339AAA98-22AC-41C1-93F4-361D646F55AA}" type="slidenum">
              <a:rPr lang="de-DE" smtClean="0"/>
              <a:t>‹Nr.›</a:t>
            </a:fld>
            <a:endParaRPr lang="de-DE" dirty="0"/>
          </a:p>
        </p:txBody>
      </p:sp>
      <p:pic>
        <p:nvPicPr>
          <p:cNvPr id="15" name="Grafik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181" y="624110"/>
            <a:ext cx="1409282" cy="658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7922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hr oder Fals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de-DE" smtClean="0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B23CD-2228-42CC-8905-AA00F4A2C176}" type="datetime1">
              <a:rPr lang="de-DE" smtClean="0"/>
              <a:t>12.11.2019</a:t>
            </a:fld>
            <a:endParaRPr lang="de-D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0" name="Freeform 11"/>
          <p:cNvSpPr/>
          <p:nvPr userDrawn="1"/>
        </p:nvSpPr>
        <p:spPr bwMode="auto">
          <a:xfrm flipV="1">
            <a:off x="0" y="6061986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91181" y="6135708"/>
            <a:ext cx="779767" cy="365125"/>
          </a:xfrm>
        </p:spPr>
        <p:txBody>
          <a:bodyPr/>
          <a:lstStyle/>
          <a:p>
            <a:fld id="{339AAA98-22AC-41C1-93F4-361D646F55AA}" type="slidenum">
              <a:rPr lang="de-DE" smtClean="0"/>
              <a:t>‹Nr.›</a:t>
            </a:fld>
            <a:endParaRPr lang="de-DE" dirty="0"/>
          </a:p>
        </p:txBody>
      </p:sp>
      <p:pic>
        <p:nvPicPr>
          <p:cNvPr id="12" name="Grafik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181" y="624110"/>
            <a:ext cx="1409282" cy="658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7855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59498-C4E0-4814-B57D-6A0A1FB9DB96}" type="datetime1">
              <a:rPr lang="de-DE" smtClean="0"/>
              <a:t>12.11.2019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9" name="Freeform 11"/>
          <p:cNvSpPr/>
          <p:nvPr userDrawn="1"/>
        </p:nvSpPr>
        <p:spPr bwMode="auto">
          <a:xfrm flipV="1">
            <a:off x="0" y="6061986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91181" y="6135708"/>
            <a:ext cx="779767" cy="365125"/>
          </a:xfrm>
        </p:spPr>
        <p:txBody>
          <a:bodyPr/>
          <a:lstStyle/>
          <a:p>
            <a:fld id="{339AAA98-22AC-41C1-93F4-361D646F55AA}" type="slidenum">
              <a:rPr lang="de-DE" smtClean="0"/>
              <a:t>‹Nr.›</a:t>
            </a:fld>
            <a:endParaRPr lang="de-DE" dirty="0"/>
          </a:p>
        </p:txBody>
      </p:sp>
      <p:pic>
        <p:nvPicPr>
          <p:cNvPr id="11" name="Grafik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181" y="624110"/>
            <a:ext cx="1409282" cy="658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8581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F7D039-9820-41C1-9981-5818DE3D715B}" type="datetime1">
              <a:rPr lang="de-DE" smtClean="0"/>
              <a:t>12.11.2019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9" name="Freeform 11"/>
          <p:cNvSpPr/>
          <p:nvPr userDrawn="1"/>
        </p:nvSpPr>
        <p:spPr bwMode="auto">
          <a:xfrm flipV="1">
            <a:off x="0" y="6061986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91181" y="6135708"/>
            <a:ext cx="779767" cy="365125"/>
          </a:xfrm>
        </p:spPr>
        <p:txBody>
          <a:bodyPr/>
          <a:lstStyle/>
          <a:p>
            <a:fld id="{339AAA98-22AC-41C1-93F4-361D646F55AA}" type="slidenum">
              <a:rPr lang="de-DE" smtClean="0"/>
              <a:t>‹Nr.›</a:t>
            </a:fld>
            <a:endParaRPr lang="de-DE" dirty="0"/>
          </a:p>
        </p:txBody>
      </p:sp>
      <p:pic>
        <p:nvPicPr>
          <p:cNvPr id="11" name="Grafik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181" y="624110"/>
            <a:ext cx="1409282" cy="658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3682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17758-3792-424E-A926-5678C564725A}" type="datetime1">
              <a:rPr lang="de-DE" smtClean="0"/>
              <a:t>12.11.2019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AAA98-22AC-41C1-93F4-361D646F55AA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378388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424B3-7C02-4C1D-8B24-47354557AD35}" type="datetime1">
              <a:rPr lang="de-DE" smtClean="0"/>
              <a:t>12.11.2019</a:t>
            </a:fld>
            <a:endParaRPr lang="de-D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AAA98-22AC-41C1-93F4-361D646F55AA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344730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4982FF-2FFA-4684-853D-E29A9D26A5BD}" type="datetime1">
              <a:rPr lang="de-DE" smtClean="0"/>
              <a:t>12.11.2019</a:t>
            </a:fld>
            <a:endParaRPr lang="de-DE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AAA98-22AC-41C1-93F4-361D646F55AA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26276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66F9A-F220-4CD2-9DB1-45F8421DBBF9}" type="datetime1">
              <a:rPr lang="de-DE" smtClean="0"/>
              <a:t>12.11.2019</a:t>
            </a:fld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AAA98-22AC-41C1-93F4-361D646F55AA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0903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81187-07B9-4671-8BE4-5E7AE57BFC5E}" type="datetime1">
              <a:rPr lang="de-DE" smtClean="0"/>
              <a:t>12.11.2019</a:t>
            </a:fld>
            <a:endParaRPr lang="de-D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AAA98-22AC-41C1-93F4-361D646F55AA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139450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5D299-0A81-423B-8301-A1D16A70719C}" type="datetime1">
              <a:rPr lang="de-DE" smtClean="0"/>
              <a:t>12.11.2019</a:t>
            </a:fld>
            <a:endParaRPr lang="de-D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AAA98-22AC-41C1-93F4-361D646F55AA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539687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 dirty="0" smtClean="0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9BFF4-E735-4CA4-B3DA-BD03325FE58E}" type="datetime1">
              <a:rPr lang="de-DE" smtClean="0"/>
              <a:t>12.11.2019</a:t>
            </a:fld>
            <a:endParaRPr lang="de-D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AAA98-22AC-41C1-93F4-361D646F55AA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65064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8CB61805-C5D2-410A-A1BA-2119E2BA3902}" type="datetime1">
              <a:rPr lang="de-DE" smtClean="0"/>
              <a:t>12.11.2019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9AAA98-22AC-41C1-93F4-361D646F55AA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035114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76" r:id="rId1"/>
    <p:sldLayoutId id="2147484477" r:id="rId2"/>
    <p:sldLayoutId id="2147484478" r:id="rId3"/>
    <p:sldLayoutId id="2147484479" r:id="rId4"/>
    <p:sldLayoutId id="2147484480" r:id="rId5"/>
    <p:sldLayoutId id="2147484481" r:id="rId6"/>
    <p:sldLayoutId id="2147484482" r:id="rId7"/>
    <p:sldLayoutId id="2147484483" r:id="rId8"/>
    <p:sldLayoutId id="2147484484" r:id="rId9"/>
    <p:sldLayoutId id="2147484485" r:id="rId10"/>
    <p:sldLayoutId id="2147484486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32"/>
            <a:ext cx="2356674" cy="6853285"/>
            <a:chOff x="6627813" y="195454"/>
            <a:chExt cx="1952625" cy="5678297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5454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457DDD-44B1-4C5D-AAD6-0EE0B8FF6C53}" type="datetime1">
              <a:rPr lang="de-DE" smtClean="0"/>
              <a:t>12.11.2019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339AAA98-22AC-41C1-93F4-361D646F55AA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985673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68" r:id="rId1"/>
    <p:sldLayoutId id="2147484569" r:id="rId2"/>
    <p:sldLayoutId id="2147484570" r:id="rId3"/>
    <p:sldLayoutId id="2147484571" r:id="rId4"/>
    <p:sldLayoutId id="2147484572" r:id="rId5"/>
    <p:sldLayoutId id="2147484573" r:id="rId6"/>
    <p:sldLayoutId id="2147484574" r:id="rId7"/>
    <p:sldLayoutId id="2147484575" r:id="rId8"/>
    <p:sldLayoutId id="2147484576" r:id="rId9"/>
    <p:sldLayoutId id="2147484577" r:id="rId10"/>
    <p:sldLayoutId id="2147484578" r:id="rId11"/>
    <p:sldLayoutId id="2147484579" r:id="rId12"/>
    <p:sldLayoutId id="2147484580" r:id="rId13"/>
    <p:sldLayoutId id="2147484581" r:id="rId14"/>
    <p:sldLayoutId id="2147484582" r:id="rId15"/>
    <p:sldLayoutId id="2147484583" r:id="rId16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1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3.png"/><Relationship Id="rId5" Type="http://schemas.openxmlformats.org/officeDocument/2006/relationships/image" Target="../media/image12.jp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Tag </a:t>
            </a:r>
            <a:r>
              <a:rPr lang="de-DE" dirty="0" smtClean="0"/>
              <a:t>1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dirty="0" smtClean="0"/>
              <a:t>1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42267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Kabel</a:t>
            </a:r>
            <a:endParaRPr lang="de-DE" dirty="0"/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7381" y="3535679"/>
            <a:ext cx="3203061" cy="2402296"/>
          </a:xfrm>
        </p:spPr>
      </p:pic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AAA98-22AC-41C1-93F4-361D646F55AA}" type="slidenum">
              <a:rPr lang="de-DE" smtClean="0"/>
              <a:t>10</a:t>
            </a:fld>
            <a:endParaRPr lang="de-DE" dirty="0"/>
          </a:p>
        </p:txBody>
      </p:sp>
      <p:sp>
        <p:nvSpPr>
          <p:cNvPr id="7" name="Inhaltsplatzhalter 2"/>
          <p:cNvSpPr txBox="1">
            <a:spLocks/>
          </p:cNvSpPr>
          <p:nvPr/>
        </p:nvSpPr>
        <p:spPr>
          <a:xfrm>
            <a:off x="2589212" y="2133600"/>
            <a:ext cx="8915400" cy="37776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Die Steckkabel dienen zum Verbinden der einzelnen Komponenten (LEDs, Sensoren, …)</a:t>
            </a:r>
          </a:p>
          <a:p>
            <a:r>
              <a:rPr lang="de-DE" dirty="0" smtClean="0"/>
              <a:t>Die Stecker haben eine „Richtung“, zu erkennen an den „Nasen“ an einer Seite, die Gegenseite (Buchse) dazu die passenden Ausbuchtungen</a:t>
            </a:r>
          </a:p>
          <a:p>
            <a:pPr marL="0" indent="0">
              <a:buNone/>
            </a:pPr>
            <a:endParaRPr lang="de-DE" dirty="0" smtClean="0"/>
          </a:p>
          <a:p>
            <a:pPr marL="0" indent="0">
              <a:buFont typeface="Wingdings 3" charset="2"/>
              <a:buNone/>
            </a:pPr>
            <a:endParaRPr lang="de-DE" dirty="0" smtClean="0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3782" y="3765144"/>
            <a:ext cx="2861435" cy="2146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4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Steckboard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92925" y="1905000"/>
            <a:ext cx="8915400" cy="3777622"/>
          </a:xfrm>
        </p:spPr>
        <p:txBody>
          <a:bodyPr/>
          <a:lstStyle/>
          <a:p>
            <a:r>
              <a:rPr lang="de-DE" dirty="0" smtClean="0"/>
              <a:t>Steckt das Steckboard vorsichtig auf den Arduino auf, alle „Stifte“ müssen in die entsprechende Gegenseite</a:t>
            </a:r>
          </a:p>
          <a:p>
            <a:r>
              <a:rPr lang="de-DE" dirty="0" smtClean="0"/>
              <a:t>Der kleine Schalter links unten muss auf 5V (rechte Schalterstellung) stehen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AAA98-22AC-41C1-93F4-361D646F55AA}" type="slidenum">
              <a:rPr lang="de-DE" smtClean="0"/>
              <a:t>11</a:t>
            </a:fld>
            <a:endParaRPr lang="de-DE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2"/>
          <a:srcRect l="6096" t="9170" r="55712" b="50274"/>
          <a:stretch/>
        </p:blipFill>
        <p:spPr>
          <a:xfrm>
            <a:off x="7130472" y="3185890"/>
            <a:ext cx="3914517" cy="3117667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3" t="37175" r="44286" b="29640"/>
          <a:stretch/>
        </p:blipFill>
        <p:spPr>
          <a:xfrm>
            <a:off x="2708364" y="4153989"/>
            <a:ext cx="3605349" cy="1706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933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Mein erstes Programm!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dirty="0" smtClean="0"/>
              <a:t>1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691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Einführung: Übersicht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Was ist ein Programm?</a:t>
            </a:r>
          </a:p>
          <a:p>
            <a:r>
              <a:rPr lang="de-DE" dirty="0" smtClean="0"/>
              <a:t>Was sind Befehle, Schleifen, Variablen und Bedingungen?</a:t>
            </a:r>
          </a:p>
          <a:p>
            <a:r>
              <a:rPr lang="de-DE" dirty="0" smtClean="0"/>
              <a:t>Was ist grafische Programmierung?</a:t>
            </a:r>
          </a:p>
          <a:p>
            <a:r>
              <a:rPr lang="de-DE" dirty="0" smtClean="0"/>
              <a:t>Und wie funktioniert das alles?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AAA98-22AC-41C1-93F4-361D646F55AA}" type="slidenum">
              <a:rPr lang="de-DE" smtClean="0"/>
              <a:t>13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8569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Einführung: Programme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Was ist eigentlich ein Programm? </a:t>
            </a:r>
          </a:p>
          <a:p>
            <a:r>
              <a:rPr lang="de-DE" dirty="0" smtClean="0"/>
              <a:t>Habt Ihr da Ideen?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AAA98-22AC-41C1-93F4-361D646F55AA}" type="slidenum">
              <a:rPr lang="de-DE" smtClean="0"/>
              <a:t>14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17678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Einführung: Programme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Ein Programm ist eine Liste von Befehlen an einen Computer</a:t>
            </a:r>
          </a:p>
          <a:p>
            <a:r>
              <a:rPr lang="de-DE" dirty="0"/>
              <a:t>W</a:t>
            </a:r>
            <a:r>
              <a:rPr lang="de-DE" dirty="0" smtClean="0"/>
              <a:t>ie ein Kochrezept oder eine Anleitung</a:t>
            </a:r>
          </a:p>
          <a:p>
            <a:r>
              <a:rPr lang="de-DE" dirty="0" smtClean="0"/>
              <a:t>Die Befehle werden in der Reihenfolge abgearbeitet</a:t>
            </a:r>
          </a:p>
          <a:p>
            <a:r>
              <a:rPr lang="de-DE" dirty="0" smtClean="0"/>
              <a:t>Oft sind Programmiersprachen aus simplen Befehlen aufgebaut, diese können aber kombiniert werden</a:t>
            </a:r>
          </a:p>
          <a:p>
            <a:r>
              <a:rPr lang="de-DE" dirty="0" smtClean="0"/>
              <a:t>In vielen Programmiersprachen erkennst Du Befehle an den runden Klammern danach, Beispiele mp3-player: „</a:t>
            </a:r>
            <a:r>
              <a:rPr lang="de-DE" dirty="0" err="1" smtClean="0"/>
              <a:t>play</a:t>
            </a:r>
            <a:r>
              <a:rPr lang="de-DE" dirty="0" smtClean="0"/>
              <a:t>()“, „</a:t>
            </a:r>
            <a:r>
              <a:rPr lang="de-DE" dirty="0" err="1" smtClean="0"/>
              <a:t>next</a:t>
            </a:r>
            <a:r>
              <a:rPr lang="de-DE" dirty="0" smtClean="0"/>
              <a:t>()“, „</a:t>
            </a:r>
            <a:r>
              <a:rPr lang="de-DE" dirty="0" err="1" smtClean="0"/>
              <a:t>stop</a:t>
            </a:r>
            <a:r>
              <a:rPr lang="de-DE" dirty="0" smtClean="0"/>
              <a:t>()“</a:t>
            </a:r>
          </a:p>
          <a:p>
            <a:endParaRPr lang="de-DE" dirty="0"/>
          </a:p>
          <a:p>
            <a:pPr marL="0" indent="0">
              <a:buNone/>
            </a:pPr>
            <a:endParaRPr lang="de-DE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AAA98-22AC-41C1-93F4-361D646F55AA}" type="slidenum">
              <a:rPr lang="de-DE" smtClean="0"/>
              <a:t>15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17088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mBlock:</a:t>
            </a:r>
            <a:r>
              <a:rPr lang="de-DE" dirty="0"/>
              <a:t> </a:t>
            </a:r>
            <a:r>
              <a:rPr lang="de-DE" dirty="0" smtClean="0"/>
              <a:t>Eine grafische Programmierumgebung (</a:t>
            </a:r>
            <a:r>
              <a:rPr lang="de-DE" dirty="0" err="1" smtClean="0"/>
              <a:t>Scratch</a:t>
            </a:r>
            <a:r>
              <a:rPr lang="de-DE" dirty="0"/>
              <a:t>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AAA98-22AC-41C1-93F4-361D646F55AA}" type="slidenum">
              <a:rPr lang="de-DE" smtClean="0"/>
              <a:t>16</a:t>
            </a:fld>
            <a:endParaRPr lang="de-DE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4422" y="1845739"/>
            <a:ext cx="7287849" cy="4655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186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mBlock: Umschalten auf Arduino Modus</a:t>
            </a:r>
            <a:br>
              <a:rPr lang="de-DE" dirty="0" smtClean="0"/>
            </a:b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AAA98-22AC-41C1-93F4-361D646F55AA}" type="slidenum">
              <a:rPr lang="de-DE" smtClean="0"/>
              <a:t>17</a:t>
            </a:fld>
            <a:endParaRPr lang="de-DE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0846" y="2660634"/>
            <a:ext cx="5791789" cy="3475074"/>
          </a:xfrm>
          <a:prstGeom prst="rect">
            <a:avLst/>
          </a:prstGeom>
        </p:spPr>
      </p:pic>
      <p:sp>
        <p:nvSpPr>
          <p:cNvPr id="6" name="Inhaltsplatzhalt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r>
              <a:rPr lang="de-DE" dirty="0" smtClean="0"/>
              <a:t>Über „Bearbeiten“ im Menü gehen, dann „Arduino-Modus auswählen“</a:t>
            </a:r>
          </a:p>
          <a:p>
            <a:pPr marL="0" indent="0">
              <a:buNone/>
            </a:pPr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val="188683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mBlock: Übersicht</a:t>
            </a:r>
            <a:br>
              <a:rPr lang="de-DE" dirty="0" smtClean="0"/>
            </a:b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AAA98-22AC-41C1-93F4-361D646F55AA}" type="slidenum">
              <a:rPr lang="de-DE" smtClean="0"/>
              <a:t>18</a:t>
            </a:fld>
            <a:endParaRPr lang="de-DE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3408" y="2027790"/>
            <a:ext cx="8159472" cy="4574417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4448908" y="2514600"/>
            <a:ext cx="3241430" cy="398623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feld 4"/>
          <p:cNvSpPr txBox="1"/>
          <p:nvPr/>
        </p:nvSpPr>
        <p:spPr>
          <a:xfrm>
            <a:off x="4759569" y="4595446"/>
            <a:ext cx="2484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smtClean="0">
                <a:solidFill>
                  <a:srgbClr val="FF0000"/>
                </a:solidFill>
              </a:rPr>
              <a:t>Programmierbereich</a:t>
            </a:r>
            <a:endParaRPr lang="de-DE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585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mBlock: Übersicht</a:t>
            </a:r>
            <a:br>
              <a:rPr lang="de-DE" dirty="0" smtClean="0"/>
            </a:b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AAA98-22AC-41C1-93F4-361D646F55AA}" type="slidenum">
              <a:rPr lang="de-DE" smtClean="0"/>
              <a:t>19</a:t>
            </a:fld>
            <a:endParaRPr lang="de-DE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3408" y="2027790"/>
            <a:ext cx="8159472" cy="4574417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2901462" y="2326175"/>
            <a:ext cx="1565030" cy="417465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feld 4"/>
          <p:cNvSpPr txBox="1"/>
          <p:nvPr/>
        </p:nvSpPr>
        <p:spPr>
          <a:xfrm>
            <a:off x="3194900" y="5750116"/>
            <a:ext cx="9781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smtClean="0">
                <a:solidFill>
                  <a:srgbClr val="FF0000"/>
                </a:solidFill>
              </a:rPr>
              <a:t>Block-</a:t>
            </a:r>
          </a:p>
          <a:p>
            <a:r>
              <a:rPr lang="de-DE" b="1" dirty="0" smtClean="0">
                <a:solidFill>
                  <a:srgbClr val="FF0000"/>
                </a:solidFill>
              </a:rPr>
              <a:t>Palette</a:t>
            </a:r>
            <a:endParaRPr lang="de-DE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4609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de-DE" sz="7300" dirty="0" smtClean="0"/>
              <a:t>Blitzlicht!</a:t>
            </a:r>
            <a:endParaRPr lang="de-DE" sz="24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AAA98-22AC-41C1-93F4-361D646F55AA}" type="slidenum">
              <a:rPr lang="de-DE" smtClean="0"/>
              <a:t>2</a:t>
            </a:fld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95569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mBlock: Übersicht</a:t>
            </a:r>
            <a:br>
              <a:rPr lang="de-DE" dirty="0" smtClean="0"/>
            </a:b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AAA98-22AC-41C1-93F4-361D646F55AA}" type="slidenum">
              <a:rPr lang="de-DE" smtClean="0"/>
              <a:t>20</a:t>
            </a:fld>
            <a:endParaRPr lang="de-DE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3408" y="2027790"/>
            <a:ext cx="8159472" cy="4574417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7713784" y="2427550"/>
            <a:ext cx="3206261" cy="40732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feld 4"/>
          <p:cNvSpPr txBox="1"/>
          <p:nvPr/>
        </p:nvSpPr>
        <p:spPr>
          <a:xfrm>
            <a:off x="9316914" y="3036224"/>
            <a:ext cx="11576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smtClean="0">
                <a:solidFill>
                  <a:srgbClr val="FF0000"/>
                </a:solidFill>
              </a:rPr>
              <a:t>Arduino-</a:t>
            </a:r>
          </a:p>
          <a:p>
            <a:r>
              <a:rPr lang="de-DE" b="1" dirty="0" smtClean="0">
                <a:solidFill>
                  <a:srgbClr val="FF0000"/>
                </a:solidFill>
              </a:rPr>
              <a:t>Bereich</a:t>
            </a:r>
            <a:endParaRPr lang="de-DE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73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Übung</a:t>
            </a:r>
            <a:br>
              <a:rPr lang="de-DE" dirty="0" smtClean="0"/>
            </a:br>
            <a:r>
              <a:rPr lang="de-DE" dirty="0" smtClean="0"/>
              <a:t>Das erste Programm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89211" y="2133599"/>
            <a:ext cx="8122331" cy="4367233"/>
          </a:xfrm>
        </p:spPr>
        <p:txBody>
          <a:bodyPr>
            <a:normAutofit/>
          </a:bodyPr>
          <a:lstStyle/>
          <a:p>
            <a:r>
              <a:rPr lang="de-DE" dirty="0" smtClean="0"/>
              <a:t>Startet mBlock auf eurem Rechner</a:t>
            </a:r>
          </a:p>
          <a:p>
            <a:r>
              <a:rPr lang="de-DE" dirty="0" smtClean="0"/>
              <a:t>Wechselt in den </a:t>
            </a:r>
            <a:r>
              <a:rPr lang="de-DE" dirty="0" err="1" smtClean="0"/>
              <a:t>Arduino</a:t>
            </a:r>
            <a:r>
              <a:rPr lang="de-DE" dirty="0" smtClean="0"/>
              <a:t> Modus (Bearbeiten -&gt; </a:t>
            </a:r>
            <a:r>
              <a:rPr lang="de-DE" dirty="0" err="1" smtClean="0"/>
              <a:t>Arduino</a:t>
            </a:r>
            <a:r>
              <a:rPr lang="de-DE" dirty="0" smtClean="0"/>
              <a:t> Modus)</a:t>
            </a:r>
          </a:p>
          <a:p>
            <a:r>
              <a:rPr lang="de-DE" dirty="0" smtClean="0"/>
              <a:t>Schließt das LCD an einen „I2C“ Steckplatz an</a:t>
            </a:r>
          </a:p>
          <a:p>
            <a:r>
              <a:rPr lang="de-DE" dirty="0" smtClean="0"/>
              <a:t>Verbindet den Arduino und das Notebook über das Kabel</a:t>
            </a:r>
          </a:p>
          <a:p>
            <a:r>
              <a:rPr lang="de-DE" dirty="0" smtClean="0"/>
              <a:t>Verbindet mBlock und den Arduino über (im Menü) „Verbinden“ -&gt; „serieller Port“ -&gt; „Com2“. Die Zahl hinter „</a:t>
            </a:r>
            <a:r>
              <a:rPr lang="de-DE" dirty="0" err="1" smtClean="0"/>
              <a:t>Com</a:t>
            </a:r>
            <a:r>
              <a:rPr lang="de-DE" dirty="0" smtClean="0"/>
              <a:t>“ kann unterschiedlich sein, das ist egal</a:t>
            </a:r>
          </a:p>
          <a:p>
            <a:r>
              <a:rPr lang="de-DE" dirty="0" smtClean="0"/>
              <a:t>Erstellt ein erstes Arduino Programm</a:t>
            </a:r>
          </a:p>
          <a:p>
            <a:r>
              <a:rPr lang="de-DE" dirty="0" smtClean="0"/>
              <a:t>Ladet es in den Arduino hoch</a:t>
            </a:r>
          </a:p>
          <a:p>
            <a:r>
              <a:rPr lang="de-DE" dirty="0" smtClean="0">
                <a:solidFill>
                  <a:srgbClr val="0070C0"/>
                </a:solidFill>
              </a:rPr>
              <a:t>„</a:t>
            </a:r>
            <a:r>
              <a:rPr lang="de-DE" dirty="0" err="1" smtClean="0">
                <a:solidFill>
                  <a:srgbClr val="0070C0"/>
                </a:solidFill>
              </a:rPr>
              <a:t>Arduino</a:t>
            </a:r>
            <a:r>
              <a:rPr lang="de-DE" dirty="0" smtClean="0">
                <a:solidFill>
                  <a:srgbClr val="0070C0"/>
                </a:solidFill>
              </a:rPr>
              <a:t> Programm“ findet ihr unter „Roboter“</a:t>
            </a:r>
          </a:p>
          <a:p>
            <a:r>
              <a:rPr lang="de-DE" dirty="0" smtClean="0">
                <a:solidFill>
                  <a:srgbClr val="0070C0"/>
                </a:solidFill>
              </a:rPr>
              <a:t>LCD Befehle auch</a:t>
            </a:r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endParaRPr lang="de-DE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AAA98-22AC-41C1-93F4-361D646F55AA}" type="slidenum">
              <a:rPr lang="de-DE" smtClean="0"/>
              <a:t>21</a:t>
            </a:fld>
            <a:endParaRPr lang="de-DE" dirty="0"/>
          </a:p>
        </p:txBody>
      </p:sp>
      <p:pic>
        <p:nvPicPr>
          <p:cNvPr id="11" name="Grafik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1301" y="1841933"/>
            <a:ext cx="581025" cy="742950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9820" y="4809588"/>
            <a:ext cx="3044792" cy="1101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895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Übung</a:t>
            </a:r>
            <a:br>
              <a:rPr lang="de-DE" dirty="0" smtClean="0"/>
            </a:br>
            <a:r>
              <a:rPr lang="de-DE" dirty="0" smtClean="0"/>
              <a:t>Das erste Programm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89212" y="2133600"/>
            <a:ext cx="3097486" cy="3777622"/>
          </a:xfrm>
        </p:spPr>
        <p:txBody>
          <a:bodyPr>
            <a:normAutofit/>
          </a:bodyPr>
          <a:lstStyle/>
          <a:p>
            <a:r>
              <a:rPr lang="de-DE" dirty="0" smtClean="0"/>
              <a:t>Das Resultat sollte ungefähr so aussehen</a:t>
            </a:r>
          </a:p>
          <a:p>
            <a:endParaRPr lang="de-DE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AAA98-22AC-41C1-93F4-361D646F55AA}" type="slidenum">
              <a:rPr lang="de-DE" smtClean="0"/>
              <a:t>22</a:t>
            </a:fld>
            <a:endParaRPr lang="de-DE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13" t="15479" r="14369"/>
          <a:stretch/>
        </p:blipFill>
        <p:spPr>
          <a:xfrm>
            <a:off x="6679474" y="2133600"/>
            <a:ext cx="4825137" cy="4007862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1906" y="4352388"/>
            <a:ext cx="3044792" cy="1101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683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Aktor</a:t>
            </a:r>
            <a:br>
              <a:rPr lang="de-DE" dirty="0" smtClean="0"/>
            </a:br>
            <a:r>
              <a:rPr lang="de-DE" dirty="0" smtClean="0"/>
              <a:t>RGB LCD (I2C)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AAA98-22AC-41C1-93F4-361D646F55AA}" type="slidenum">
              <a:rPr lang="de-DE" smtClean="0"/>
              <a:t>23</a:t>
            </a:fld>
            <a:endParaRPr lang="de-DE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2" t="10000" r="6692" b="13127"/>
          <a:stretch/>
        </p:blipFill>
        <p:spPr>
          <a:xfrm>
            <a:off x="3208420" y="2245895"/>
            <a:ext cx="5550279" cy="3713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111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Übung</a:t>
            </a:r>
            <a:br>
              <a:rPr lang="de-DE" dirty="0" smtClean="0"/>
            </a:br>
            <a:r>
              <a:rPr lang="de-DE" dirty="0" smtClean="0"/>
              <a:t>RGB LCD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dirty="0" smtClean="0"/>
              <a:t>Recherchiert: </a:t>
            </a:r>
          </a:p>
          <a:p>
            <a:pPr lvl="1"/>
            <a:r>
              <a:rPr lang="de-DE" dirty="0" smtClean="0"/>
              <a:t>Wofür steht LCD?</a:t>
            </a:r>
          </a:p>
          <a:p>
            <a:pPr lvl="1"/>
            <a:r>
              <a:rPr lang="de-DE" dirty="0" smtClean="0"/>
              <a:t>Wofür steht RGB?</a:t>
            </a:r>
          </a:p>
          <a:p>
            <a:pPr lvl="1"/>
            <a:endParaRPr lang="de-DE" dirty="0" smtClean="0"/>
          </a:p>
          <a:p>
            <a:r>
              <a:rPr lang="de-DE" dirty="0" smtClean="0"/>
              <a:t>Ändert euer Programm:</a:t>
            </a:r>
          </a:p>
          <a:p>
            <a:pPr lvl="1"/>
            <a:r>
              <a:rPr lang="de-DE" dirty="0" smtClean="0"/>
              <a:t>Ändert den Text, den ihr ausgebt</a:t>
            </a:r>
          </a:p>
          <a:p>
            <a:pPr lvl="1"/>
            <a:r>
              <a:rPr lang="de-DE" dirty="0" smtClean="0"/>
              <a:t>Ändert die Hintergrundfarbe auf Rot, Grün, Blau</a:t>
            </a:r>
          </a:p>
          <a:p>
            <a:pPr lvl="1"/>
            <a:r>
              <a:rPr lang="de-DE" dirty="0" smtClean="0"/>
              <a:t>Wie viel Text passt auf das Display?</a:t>
            </a:r>
          </a:p>
          <a:p>
            <a:pPr lvl="1"/>
            <a:r>
              <a:rPr lang="de-DE" dirty="0" smtClean="0"/>
              <a:t>Verändert die Position des Textes mit „LCD Pos“</a:t>
            </a:r>
          </a:p>
          <a:p>
            <a:pPr lvl="1"/>
            <a:endParaRPr lang="de-DE" dirty="0" smtClean="0"/>
          </a:p>
          <a:p>
            <a:r>
              <a:rPr lang="de-DE" dirty="0" smtClean="0"/>
              <a:t>Speichert euer </a:t>
            </a:r>
            <a:r>
              <a:rPr lang="de-DE" dirty="0" smtClean="0"/>
              <a:t>Programm ab</a:t>
            </a:r>
            <a:endParaRPr lang="de-DE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AAA98-22AC-41C1-93F4-361D646F55AA}" type="slidenum">
              <a:rPr lang="de-DE" smtClean="0"/>
              <a:t>24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11292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Einführung: Variablen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Eine Variable ist ein Platz, um Werte zu speichern</a:t>
            </a:r>
          </a:p>
          <a:p>
            <a:r>
              <a:rPr lang="de-DE" dirty="0" smtClean="0"/>
              <a:t>Ähnlich wie ein Karton, in den ich etwas hinein tun kann</a:t>
            </a:r>
          </a:p>
          <a:p>
            <a:r>
              <a:rPr lang="de-DE" dirty="0" smtClean="0"/>
              <a:t>Dieser Karton hat einen eindeutigen Namen, also nur er heißt so</a:t>
            </a:r>
          </a:p>
          <a:p>
            <a:r>
              <a:rPr lang="de-DE" dirty="0" smtClean="0"/>
              <a:t>Analog zu Variablen in der Mathematik (x,…)</a:t>
            </a:r>
          </a:p>
          <a:p>
            <a:r>
              <a:rPr lang="de-DE" dirty="0" smtClean="0"/>
              <a:t>Gebt den Variablen „sprechende“ Namen, damit ihr nächste Woche noch wisst, was die Variable enthält („abstand“ statt „a“)</a:t>
            </a:r>
          </a:p>
          <a:p>
            <a:r>
              <a:rPr lang="de-DE" dirty="0" smtClean="0"/>
              <a:t>Bei mBlock können Variablen </a:t>
            </a:r>
            <a:r>
              <a:rPr lang="de-DE" b="1" dirty="0" smtClean="0"/>
              <a:t>NUR</a:t>
            </a:r>
            <a:r>
              <a:rPr lang="de-DE" dirty="0" smtClean="0"/>
              <a:t> Zahlen enthalten (keinen Text)</a:t>
            </a:r>
          </a:p>
          <a:p>
            <a:pPr marL="0" indent="0">
              <a:buNone/>
            </a:pPr>
            <a:endParaRPr lang="de-DE" dirty="0" smtClean="0"/>
          </a:p>
          <a:p>
            <a:endParaRPr lang="de-DE" dirty="0"/>
          </a:p>
          <a:p>
            <a:pPr marL="0" indent="0">
              <a:buNone/>
            </a:pPr>
            <a:endParaRPr lang="de-DE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AAA98-22AC-41C1-93F4-361D646F55AA}" type="slidenum">
              <a:rPr lang="de-DE" smtClean="0"/>
              <a:t>25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23296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Einführung: Variablen anlegen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89212" y="2133600"/>
            <a:ext cx="3826336" cy="3777622"/>
          </a:xfrm>
        </p:spPr>
        <p:txBody>
          <a:bodyPr/>
          <a:lstStyle/>
          <a:p>
            <a:r>
              <a:rPr lang="de-DE" dirty="0" smtClean="0"/>
              <a:t>Anlegen eine Variablen im Punkt </a:t>
            </a:r>
            <a:r>
              <a:rPr lang="de-DE" dirty="0" err="1" smtClean="0"/>
              <a:t>Daten&amp;Blöcke</a:t>
            </a:r>
            <a:endParaRPr lang="de-DE" dirty="0" smtClean="0"/>
          </a:p>
          <a:p>
            <a:r>
              <a:rPr lang="de-DE" dirty="0" smtClean="0"/>
              <a:t>Dabei muss der Variable ein Name gegeben werden (Bitte nicht nur a oder x)</a:t>
            </a:r>
          </a:p>
          <a:p>
            <a:endParaRPr lang="de-DE" dirty="0"/>
          </a:p>
          <a:p>
            <a:r>
              <a:rPr lang="de-DE" dirty="0" smtClean="0"/>
              <a:t>Danach erscheinen neue Befehle unter Daten &amp; Blöcke für diese Variable</a:t>
            </a:r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endParaRPr lang="de-DE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AAA98-22AC-41C1-93F4-361D646F55AA}" type="slidenum">
              <a:rPr lang="de-DE" smtClean="0"/>
              <a:t>26</a:t>
            </a:fld>
            <a:endParaRPr lang="de-DE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6816" y="2249283"/>
            <a:ext cx="1190625" cy="619125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3887" y="2249283"/>
            <a:ext cx="1745713" cy="1025167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1578" y="4120522"/>
            <a:ext cx="2371725" cy="179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768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6947" y="5419540"/>
            <a:ext cx="1771650" cy="1143000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3440" y="1231602"/>
            <a:ext cx="2457450" cy="6362700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5548" y="1231602"/>
            <a:ext cx="2143125" cy="3190875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Einführung: Variablen anlegen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89212" y="2133600"/>
            <a:ext cx="3826336" cy="3777622"/>
          </a:xfrm>
        </p:spPr>
        <p:txBody>
          <a:bodyPr/>
          <a:lstStyle/>
          <a:p>
            <a:r>
              <a:rPr lang="de-DE" dirty="0" smtClean="0"/>
              <a:t>Variablen können gelesen und beschrieben werden</a:t>
            </a:r>
          </a:p>
          <a:p>
            <a:r>
              <a:rPr lang="de-DE" dirty="0" smtClean="0"/>
              <a:t>Zum setzen einer Variable Nutzt das „setze …. auf x“</a:t>
            </a:r>
          </a:p>
          <a:p>
            <a:r>
              <a:rPr lang="de-DE" dirty="0" smtClean="0"/>
              <a:t> Variablen können Zahlen oder Texte beinhalten</a:t>
            </a:r>
          </a:p>
          <a:p>
            <a:r>
              <a:rPr lang="de-DE" dirty="0" smtClean="0"/>
              <a:t>Zum Lesen zieht die Variable in einen andere Operation rein</a:t>
            </a:r>
          </a:p>
          <a:p>
            <a:endParaRPr lang="de-DE" dirty="0"/>
          </a:p>
          <a:p>
            <a:endParaRPr lang="de-DE" dirty="0" smtClean="0"/>
          </a:p>
          <a:p>
            <a:pPr marL="0" indent="0">
              <a:buNone/>
            </a:pPr>
            <a:endParaRPr lang="de-DE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AAA98-22AC-41C1-93F4-361D646F55AA}" type="slidenum">
              <a:rPr lang="de-DE" smtClean="0"/>
              <a:t>27</a:t>
            </a:fld>
            <a:endParaRPr lang="de-DE" dirty="0"/>
          </a:p>
        </p:txBody>
      </p:sp>
      <p:sp>
        <p:nvSpPr>
          <p:cNvPr id="13" name="Pfeil nach rechts 12"/>
          <p:cNvSpPr/>
          <p:nvPr/>
        </p:nvSpPr>
        <p:spPr>
          <a:xfrm rot="9362420">
            <a:off x="8245786" y="5346092"/>
            <a:ext cx="2797568" cy="292833"/>
          </a:xfrm>
          <a:prstGeom prst="rightArrow">
            <a:avLst/>
          </a:prstGeom>
          <a:noFill/>
          <a:ln w="57150">
            <a:solidFill>
              <a:srgbClr val="FF0000"/>
            </a:solidFill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Pfeil nach rechts 13"/>
          <p:cNvSpPr/>
          <p:nvPr/>
        </p:nvSpPr>
        <p:spPr>
          <a:xfrm rot="4111474">
            <a:off x="5808710" y="4424472"/>
            <a:ext cx="3373944" cy="292833"/>
          </a:xfrm>
          <a:prstGeom prst="rightArrow">
            <a:avLst/>
          </a:prstGeom>
          <a:noFill/>
          <a:ln w="57150">
            <a:solidFill>
              <a:srgbClr val="FF0000"/>
            </a:solidFill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90800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Übung</a:t>
            </a:r>
            <a:br>
              <a:rPr lang="de-DE" dirty="0" smtClean="0"/>
            </a:br>
            <a:r>
              <a:rPr lang="de-DE" dirty="0" smtClean="0"/>
              <a:t>Variablen 1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1" indent="0">
              <a:buNone/>
            </a:pPr>
            <a:endParaRPr lang="de-DE" dirty="0" smtClean="0"/>
          </a:p>
          <a:p>
            <a:r>
              <a:rPr lang="de-DE" dirty="0" smtClean="0"/>
              <a:t>Ändert euer Programm:</a:t>
            </a:r>
          </a:p>
          <a:p>
            <a:pPr lvl="1"/>
            <a:r>
              <a:rPr lang="de-DE" dirty="0" smtClean="0"/>
              <a:t>Legt eine Variable an und weist dieser einen Wert zu </a:t>
            </a:r>
          </a:p>
          <a:p>
            <a:pPr lvl="1"/>
            <a:r>
              <a:rPr lang="de-DE" dirty="0" smtClean="0"/>
              <a:t>Gebt den Wert der Variable auf dem Display aus</a:t>
            </a:r>
          </a:p>
          <a:p>
            <a:pPr lvl="1"/>
            <a:r>
              <a:rPr lang="de-DE" dirty="0" smtClean="0"/>
              <a:t>Benutzt „verbinden“ um zusätzlich noch einen Text auszugeben</a:t>
            </a:r>
          </a:p>
          <a:p>
            <a:pPr lvl="1"/>
            <a:endParaRPr lang="de-DE" dirty="0" smtClean="0"/>
          </a:p>
          <a:p>
            <a:pPr lvl="1"/>
            <a:endParaRPr lang="de-DE" dirty="0" smtClean="0"/>
          </a:p>
          <a:p>
            <a:pPr lvl="1"/>
            <a:endParaRPr lang="de-DE" dirty="0" smtClean="0"/>
          </a:p>
          <a:p>
            <a:pPr lvl="1"/>
            <a:endParaRPr lang="de-DE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AAA98-22AC-41C1-93F4-361D646F55AA}" type="slidenum">
              <a:rPr lang="de-DE" smtClean="0"/>
              <a:t>28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25570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Lösung Übung</a:t>
            </a:r>
            <a:br>
              <a:rPr lang="de-DE" dirty="0" smtClean="0"/>
            </a:br>
            <a:r>
              <a:rPr lang="de-DE" dirty="0" smtClean="0"/>
              <a:t>Variablen 1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1" indent="0">
              <a:buNone/>
            </a:pPr>
            <a:endParaRPr lang="de-DE" dirty="0" smtClean="0"/>
          </a:p>
          <a:p>
            <a:r>
              <a:rPr lang="de-DE" dirty="0" smtClean="0"/>
              <a:t>Ändert euer Programm:</a:t>
            </a:r>
          </a:p>
          <a:p>
            <a:pPr lvl="1"/>
            <a:r>
              <a:rPr lang="de-DE" dirty="0" smtClean="0"/>
              <a:t>Legt eine Variable an und weist dieser einen Wert zu </a:t>
            </a:r>
          </a:p>
          <a:p>
            <a:pPr lvl="1"/>
            <a:r>
              <a:rPr lang="de-DE" dirty="0" smtClean="0"/>
              <a:t>Gebt den Wert der Variable auf dem Display aus</a:t>
            </a:r>
          </a:p>
          <a:p>
            <a:pPr lvl="1"/>
            <a:r>
              <a:rPr lang="de-DE" dirty="0" smtClean="0"/>
              <a:t>Benutzt „verbinden“ um zusätzlich noch einen Text auszugeben</a:t>
            </a:r>
          </a:p>
          <a:p>
            <a:pPr lvl="1"/>
            <a:endParaRPr lang="de-DE" dirty="0" smtClean="0"/>
          </a:p>
          <a:p>
            <a:pPr lvl="1"/>
            <a:endParaRPr lang="de-DE" dirty="0" smtClean="0"/>
          </a:p>
          <a:p>
            <a:pPr lvl="1"/>
            <a:endParaRPr lang="de-DE" dirty="0" smtClean="0"/>
          </a:p>
          <a:p>
            <a:pPr lvl="1"/>
            <a:endParaRPr lang="de-DE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AAA98-22AC-41C1-93F4-361D646F55AA}" type="slidenum">
              <a:rPr lang="de-DE" smtClean="0"/>
              <a:t>29</a:t>
            </a:fld>
            <a:endParaRPr lang="de-DE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0427" y="4243754"/>
            <a:ext cx="2847975" cy="122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951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de-DE" sz="7300" dirty="0" err="1" smtClean="0"/>
              <a:t>smile</a:t>
            </a:r>
            <a:r>
              <a:rPr lang="de-DE" sz="7300" dirty="0" smtClean="0"/>
              <a:t> 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Informatik für Schülerinnen</a:t>
            </a:r>
            <a:br>
              <a:rPr lang="de-DE" dirty="0" smtClean="0"/>
            </a:br>
            <a:r>
              <a:rPr lang="de-DE" sz="2400" dirty="0" smtClean="0"/>
              <a:t>SMART – FUTURE - ME</a:t>
            </a:r>
            <a:endParaRPr lang="de-DE" sz="24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92925" y="3106616"/>
            <a:ext cx="9020737" cy="4064000"/>
          </a:xfrm>
        </p:spPr>
        <p:txBody>
          <a:bodyPr>
            <a:normAutofit/>
          </a:bodyPr>
          <a:lstStyle/>
          <a:p>
            <a:r>
              <a:rPr lang="de-DE" dirty="0"/>
              <a:t>Einblick </a:t>
            </a:r>
            <a:r>
              <a:rPr lang="de-DE" dirty="0" smtClean="0"/>
              <a:t>in die Informatik</a:t>
            </a:r>
          </a:p>
          <a:p>
            <a:r>
              <a:rPr lang="de-DE" dirty="0" smtClean="0"/>
              <a:t>Workshops - Learning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 err="1"/>
              <a:t>d</a:t>
            </a:r>
            <a:r>
              <a:rPr lang="de-DE" dirty="0" err="1" smtClean="0"/>
              <a:t>oing</a:t>
            </a:r>
            <a:endParaRPr lang="de-DE" dirty="0" smtClean="0"/>
          </a:p>
          <a:p>
            <a:r>
              <a:rPr lang="de-DE" dirty="0" smtClean="0"/>
              <a:t>Science </a:t>
            </a:r>
            <a:r>
              <a:rPr lang="de-DE" dirty="0"/>
              <a:t>Slams </a:t>
            </a:r>
            <a:endParaRPr lang="de-DE" dirty="0" smtClean="0"/>
          </a:p>
          <a:p>
            <a:r>
              <a:rPr lang="de-DE" dirty="0" smtClean="0"/>
              <a:t>Berufsorientierung durch Kontakte und Vorbilder</a:t>
            </a:r>
          </a:p>
          <a:p>
            <a:endParaRPr lang="de-DE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AAA98-22AC-41C1-93F4-361D646F55AA}" type="slidenum">
              <a:rPr lang="de-DE" smtClean="0"/>
              <a:t>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06144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Übung</a:t>
            </a:r>
            <a:br>
              <a:rPr lang="de-DE" dirty="0" smtClean="0"/>
            </a:br>
            <a:r>
              <a:rPr lang="de-DE" dirty="0" smtClean="0"/>
              <a:t>Variablen 2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1" indent="0">
              <a:buNone/>
            </a:pPr>
            <a:endParaRPr lang="de-DE" dirty="0" smtClean="0"/>
          </a:p>
          <a:p>
            <a:r>
              <a:rPr lang="de-DE" dirty="0" smtClean="0"/>
              <a:t>Ändert euer Programm:</a:t>
            </a:r>
          </a:p>
          <a:p>
            <a:pPr lvl="1"/>
            <a:r>
              <a:rPr lang="de-DE" dirty="0" smtClean="0"/>
              <a:t>Wartet nach der Ausgabe von „Wert“ für eine Sekunde</a:t>
            </a:r>
          </a:p>
          <a:p>
            <a:pPr lvl="1"/>
            <a:r>
              <a:rPr lang="de-DE" dirty="0" smtClean="0"/>
              <a:t>Erhöht dann den Wert der Variable „Wert“ um eins</a:t>
            </a:r>
          </a:p>
          <a:p>
            <a:pPr lvl="1"/>
            <a:r>
              <a:rPr lang="de-DE" dirty="0" smtClean="0"/>
              <a:t>Gebt die geänderte Variable aus</a:t>
            </a:r>
          </a:p>
          <a:p>
            <a:pPr lvl="1"/>
            <a:r>
              <a:rPr lang="de-DE" dirty="0" smtClean="0"/>
              <a:t>Wiederholt dieses drei mal</a:t>
            </a:r>
          </a:p>
          <a:p>
            <a:pPr lvl="1"/>
            <a:endParaRPr lang="de-DE" dirty="0" smtClean="0"/>
          </a:p>
          <a:p>
            <a:pPr lvl="1"/>
            <a:endParaRPr lang="de-DE" dirty="0" smtClean="0"/>
          </a:p>
          <a:p>
            <a:pPr lvl="1"/>
            <a:endParaRPr lang="de-DE" dirty="0" smtClean="0"/>
          </a:p>
          <a:p>
            <a:pPr lvl="1"/>
            <a:endParaRPr lang="de-DE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AAA98-22AC-41C1-93F4-361D646F55AA}" type="slidenum">
              <a:rPr lang="de-DE" smtClean="0"/>
              <a:t>30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4710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Lösung Übung</a:t>
            </a:r>
            <a:br>
              <a:rPr lang="de-DE" dirty="0" smtClean="0"/>
            </a:br>
            <a:r>
              <a:rPr lang="de-DE" dirty="0" smtClean="0"/>
              <a:t>Variablen 2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1" indent="0">
              <a:buNone/>
            </a:pPr>
            <a:endParaRPr lang="de-DE" dirty="0" smtClean="0"/>
          </a:p>
          <a:p>
            <a:r>
              <a:rPr lang="de-DE" dirty="0" smtClean="0"/>
              <a:t>Ändert euer Programm:</a:t>
            </a:r>
          </a:p>
          <a:p>
            <a:pPr lvl="1"/>
            <a:r>
              <a:rPr lang="de-DE" dirty="0" smtClean="0"/>
              <a:t>Wartet nach der Ausgabe von „Wert“ für eine Sekunde</a:t>
            </a:r>
          </a:p>
          <a:p>
            <a:pPr lvl="1"/>
            <a:r>
              <a:rPr lang="de-DE" dirty="0" smtClean="0"/>
              <a:t>Erhöht dann den Wert der Variable „Wert“ um eins</a:t>
            </a:r>
          </a:p>
          <a:p>
            <a:pPr lvl="1"/>
            <a:r>
              <a:rPr lang="de-DE" dirty="0" smtClean="0"/>
              <a:t>Gebt die geänderte Variable aus</a:t>
            </a:r>
          </a:p>
          <a:p>
            <a:pPr lvl="1"/>
            <a:r>
              <a:rPr lang="de-DE" dirty="0" smtClean="0"/>
              <a:t>Wiederholt dieses drei mal</a:t>
            </a:r>
          </a:p>
          <a:p>
            <a:pPr lvl="1"/>
            <a:endParaRPr lang="de-DE" dirty="0" smtClean="0"/>
          </a:p>
          <a:p>
            <a:pPr lvl="1"/>
            <a:endParaRPr lang="de-DE" dirty="0" smtClean="0"/>
          </a:p>
          <a:p>
            <a:pPr lvl="1"/>
            <a:endParaRPr lang="de-DE" dirty="0" smtClean="0"/>
          </a:p>
          <a:p>
            <a:pPr lvl="1"/>
            <a:endParaRPr lang="de-DE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AAA98-22AC-41C1-93F4-361D646F55AA}" type="slidenum">
              <a:rPr lang="de-DE" smtClean="0"/>
              <a:t>31</a:t>
            </a:fld>
            <a:endParaRPr lang="de-DE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3675" y="2646048"/>
            <a:ext cx="2895600" cy="275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670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Übung</a:t>
            </a:r>
            <a:br>
              <a:rPr lang="de-DE" dirty="0" smtClean="0"/>
            </a:br>
            <a:r>
              <a:rPr lang="de-DE" dirty="0" smtClean="0"/>
              <a:t>Variablen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89212" y="2133600"/>
            <a:ext cx="6695465" cy="3777622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endParaRPr lang="de-DE" dirty="0" smtClean="0"/>
          </a:p>
          <a:p>
            <a:pPr lvl="1"/>
            <a:r>
              <a:rPr lang="de-DE" dirty="0" smtClean="0"/>
              <a:t>Wofür braucht Ihr Variablen bei der Umsetzung </a:t>
            </a:r>
            <a:r>
              <a:rPr lang="de-DE" dirty="0"/>
              <a:t>e</a:t>
            </a:r>
            <a:r>
              <a:rPr lang="de-DE" dirty="0" smtClean="0"/>
              <a:t>urer Pflanze?</a:t>
            </a:r>
          </a:p>
          <a:p>
            <a:pPr lvl="1"/>
            <a:endParaRPr lang="de-DE" dirty="0" smtClean="0"/>
          </a:p>
          <a:p>
            <a:pPr lvl="1"/>
            <a:endParaRPr lang="de-DE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AAA98-22AC-41C1-93F4-361D646F55AA}" type="slidenum">
              <a:rPr lang="de-DE" smtClean="0"/>
              <a:t>32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19162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Einführung</a:t>
            </a:r>
            <a:br>
              <a:rPr lang="de-DE" dirty="0" smtClean="0"/>
            </a:br>
            <a:r>
              <a:rPr lang="de-DE" dirty="0" smtClean="0"/>
              <a:t>Schleifen/Wiederholungen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89212" y="2133600"/>
            <a:ext cx="6314463" cy="3777622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endParaRPr lang="de-DE" dirty="0" smtClean="0"/>
          </a:p>
          <a:p>
            <a:pPr lvl="1"/>
            <a:r>
              <a:rPr lang="de-DE" dirty="0" smtClean="0"/>
              <a:t>Wäre es nicht praktisch, die Programmteile immer wieder untereinander schreiben zu müssen?</a:t>
            </a:r>
          </a:p>
          <a:p>
            <a:pPr lvl="1"/>
            <a:r>
              <a:rPr lang="de-DE" dirty="0" smtClean="0"/>
              <a:t>Dafür gibt es „Schleifen“ unter dem Punkt „Steuerung“</a:t>
            </a:r>
          </a:p>
          <a:p>
            <a:pPr lvl="1"/>
            <a:r>
              <a:rPr lang="de-DE" dirty="0" smtClean="0"/>
              <a:t>Die Befehle Teil in der Schleife werden dann wiederholt (eine bestimmte Anzahl oder fortlaufend, die sogenannte „Endlosschleife“)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AAA98-22AC-41C1-93F4-361D646F55AA}" type="slidenum">
              <a:rPr lang="de-DE" smtClean="0"/>
              <a:t>33</a:t>
            </a:fld>
            <a:endParaRPr lang="de-DE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1575" y="4738321"/>
            <a:ext cx="1409700" cy="552450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9502" y="4738321"/>
            <a:ext cx="1628775" cy="571500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29269" y="2412900"/>
            <a:ext cx="2895600" cy="275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254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Übung</a:t>
            </a:r>
            <a:br>
              <a:rPr lang="de-DE" dirty="0" smtClean="0"/>
            </a:br>
            <a:r>
              <a:rPr lang="de-DE" dirty="0" smtClean="0"/>
              <a:t>Schleifen/Wiederholungen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1" indent="0">
              <a:buNone/>
            </a:pPr>
            <a:endParaRPr lang="de-DE" dirty="0" smtClean="0"/>
          </a:p>
          <a:p>
            <a:pPr lvl="1"/>
            <a:r>
              <a:rPr lang="de-DE" dirty="0" smtClean="0"/>
              <a:t>Ändert Euer Programm so ab, dass ihr anstatt der Wiederholung der Befehle eine Schleife verwendet. Ob 10 </a:t>
            </a:r>
            <a:r>
              <a:rPr lang="de-DE" dirty="0"/>
              <a:t>W</a:t>
            </a:r>
            <a:r>
              <a:rPr lang="de-DE" dirty="0" smtClean="0"/>
              <a:t>iederholungen oder fortlaufend ist dabei egal.</a:t>
            </a:r>
          </a:p>
          <a:p>
            <a:pPr lvl="1"/>
            <a:endParaRPr lang="de-DE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AAA98-22AC-41C1-93F4-361D646F55AA}" type="slidenum">
              <a:rPr lang="de-DE" smtClean="0"/>
              <a:t>34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96197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Lösung Übung</a:t>
            </a:r>
            <a:br>
              <a:rPr lang="de-DE" dirty="0" smtClean="0"/>
            </a:br>
            <a:r>
              <a:rPr lang="de-DE" dirty="0" smtClean="0"/>
              <a:t>Schleifen/Wiederholungen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1" indent="0">
              <a:buNone/>
            </a:pPr>
            <a:endParaRPr lang="de-DE" dirty="0" smtClean="0"/>
          </a:p>
          <a:p>
            <a:pPr lvl="1"/>
            <a:r>
              <a:rPr lang="de-DE" dirty="0" smtClean="0"/>
              <a:t>Ändert Euer Programm so ab, dass ihr anstatt der Wiederholung eine Schleife verwendet. Ob 10mal oder fortlaufend ist dabei egal</a:t>
            </a:r>
          </a:p>
          <a:p>
            <a:pPr lvl="1"/>
            <a:endParaRPr lang="de-DE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AAA98-22AC-41C1-93F4-361D646F55AA}" type="slidenum">
              <a:rPr lang="de-DE" smtClean="0"/>
              <a:t>35</a:t>
            </a:fld>
            <a:endParaRPr lang="de-DE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5838" y="3584595"/>
            <a:ext cx="1990725" cy="204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199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Übung</a:t>
            </a:r>
            <a:br>
              <a:rPr lang="de-DE" dirty="0" smtClean="0"/>
            </a:br>
            <a:r>
              <a:rPr lang="de-DE" dirty="0" smtClean="0"/>
              <a:t>Schleifen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89212" y="2133600"/>
            <a:ext cx="6695465" cy="3777622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endParaRPr lang="de-DE" dirty="0" smtClean="0"/>
          </a:p>
          <a:p>
            <a:pPr lvl="1"/>
            <a:r>
              <a:rPr lang="de-DE" dirty="0" smtClean="0"/>
              <a:t>Wofür braucht Ihr Schleifen bei der Umsetzung </a:t>
            </a:r>
            <a:r>
              <a:rPr lang="de-DE" dirty="0"/>
              <a:t>e</a:t>
            </a:r>
            <a:r>
              <a:rPr lang="de-DE" dirty="0" smtClean="0"/>
              <a:t>urer Pflanze?</a:t>
            </a:r>
          </a:p>
          <a:p>
            <a:pPr lvl="1"/>
            <a:endParaRPr lang="de-DE" dirty="0" smtClean="0"/>
          </a:p>
          <a:p>
            <a:pPr lvl="1"/>
            <a:endParaRPr lang="de-DE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AAA98-22AC-41C1-93F4-361D646F55AA}" type="slidenum">
              <a:rPr lang="de-DE" smtClean="0"/>
              <a:t>36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65064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Feedback Tag 1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Was denkt Ihr?</a:t>
            </a:r>
          </a:p>
          <a:p>
            <a:pPr marL="0" indent="0">
              <a:buNone/>
            </a:pPr>
            <a:endParaRPr lang="de-DE" dirty="0" smtClean="0"/>
          </a:p>
          <a:p>
            <a:endParaRPr lang="de-DE" dirty="0"/>
          </a:p>
          <a:p>
            <a:pPr marL="0" indent="0">
              <a:buNone/>
            </a:pPr>
            <a:endParaRPr lang="de-DE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AAA98-22AC-41C1-93F4-361D646F55AA}" type="slidenum">
              <a:rPr lang="de-DE" smtClean="0"/>
              <a:t>37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30281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Kurs Überblick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386022" y="2133600"/>
            <a:ext cx="4600932" cy="3777622"/>
          </a:xfrm>
        </p:spPr>
        <p:txBody>
          <a:bodyPr>
            <a:normAutofit fontScale="92500" lnSpcReduction="10000"/>
          </a:bodyPr>
          <a:lstStyle/>
          <a:p>
            <a:r>
              <a:rPr lang="de-DE" dirty="0" smtClean="0"/>
              <a:t>Tag 1</a:t>
            </a:r>
            <a:endParaRPr lang="de-DE" dirty="0" smtClean="0"/>
          </a:p>
          <a:p>
            <a:pPr lvl="1"/>
            <a:r>
              <a:rPr lang="de-DE" dirty="0" smtClean="0"/>
              <a:t>Einführung</a:t>
            </a:r>
          </a:p>
          <a:p>
            <a:pPr lvl="1"/>
            <a:r>
              <a:rPr lang="de-DE" dirty="0" smtClean="0"/>
              <a:t>Themen Vorstellung!</a:t>
            </a:r>
          </a:p>
          <a:p>
            <a:pPr lvl="1"/>
            <a:r>
              <a:rPr lang="de-DE" dirty="0" err="1" smtClean="0"/>
              <a:t>HandsOn</a:t>
            </a:r>
            <a:r>
              <a:rPr lang="de-DE" dirty="0" smtClean="0"/>
              <a:t> </a:t>
            </a:r>
            <a:r>
              <a:rPr lang="de-DE" dirty="0" err="1" smtClean="0"/>
              <a:t>Arduino</a:t>
            </a:r>
            <a:endParaRPr lang="de-DE" dirty="0" smtClean="0"/>
          </a:p>
          <a:p>
            <a:pPr lvl="1"/>
            <a:endParaRPr lang="de-DE" dirty="0" smtClean="0"/>
          </a:p>
          <a:p>
            <a:r>
              <a:rPr lang="de-DE" dirty="0" smtClean="0"/>
              <a:t>Tag 2</a:t>
            </a:r>
            <a:endParaRPr lang="de-DE" dirty="0" smtClean="0"/>
          </a:p>
          <a:p>
            <a:pPr lvl="1"/>
            <a:r>
              <a:rPr lang="de-DE" dirty="0" smtClean="0"/>
              <a:t>Sensoren und Aktoren!</a:t>
            </a:r>
          </a:p>
          <a:p>
            <a:pPr lvl="1"/>
            <a:r>
              <a:rPr lang="de-DE" dirty="0" smtClean="0"/>
              <a:t>Prototyp Planung</a:t>
            </a:r>
          </a:p>
          <a:p>
            <a:pPr lvl="1"/>
            <a:endParaRPr lang="de-DE" dirty="0" smtClean="0"/>
          </a:p>
          <a:p>
            <a:r>
              <a:rPr lang="de-DE" dirty="0" smtClean="0"/>
              <a:t>Tag 3</a:t>
            </a:r>
            <a:endParaRPr lang="de-DE" dirty="0"/>
          </a:p>
          <a:p>
            <a:pPr lvl="1"/>
            <a:r>
              <a:rPr lang="de-DE" dirty="0" smtClean="0"/>
              <a:t>Exkurs</a:t>
            </a:r>
            <a:endParaRPr lang="de-DE" dirty="0"/>
          </a:p>
          <a:p>
            <a:endParaRPr lang="de-DE" dirty="0" smtClean="0"/>
          </a:p>
          <a:p>
            <a:pPr marL="457200" lvl="1" indent="0">
              <a:buNone/>
            </a:pPr>
            <a:endParaRPr lang="de-DE" dirty="0" smtClean="0"/>
          </a:p>
          <a:p>
            <a:pPr lvl="1"/>
            <a:endParaRPr lang="de-DE" dirty="0" smtClean="0"/>
          </a:p>
          <a:p>
            <a:pPr lvl="1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AAA98-22AC-41C1-93F4-361D646F55AA}" type="slidenum">
              <a:rPr lang="de-DE" smtClean="0"/>
              <a:t>4</a:t>
            </a:fld>
            <a:endParaRPr lang="de-DE" dirty="0"/>
          </a:p>
        </p:txBody>
      </p:sp>
      <p:sp>
        <p:nvSpPr>
          <p:cNvPr id="5" name="Inhaltsplatzhalter 2"/>
          <p:cNvSpPr txBox="1">
            <a:spLocks/>
          </p:cNvSpPr>
          <p:nvPr/>
        </p:nvSpPr>
        <p:spPr>
          <a:xfrm>
            <a:off x="7048768" y="2133600"/>
            <a:ext cx="4413373" cy="37776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Tag 4</a:t>
            </a:r>
            <a:endParaRPr lang="de-DE" dirty="0" smtClean="0"/>
          </a:p>
          <a:p>
            <a:pPr lvl="1"/>
            <a:r>
              <a:rPr lang="de-DE" dirty="0" smtClean="0"/>
              <a:t>Domain (Themen) Erschließung</a:t>
            </a:r>
          </a:p>
          <a:p>
            <a:pPr lvl="1"/>
            <a:r>
              <a:rPr lang="de-DE" dirty="0" smtClean="0"/>
              <a:t>PROTOTYPING</a:t>
            </a:r>
          </a:p>
          <a:p>
            <a:pPr lvl="1"/>
            <a:r>
              <a:rPr lang="de-DE" dirty="0" smtClean="0"/>
              <a:t>PROTOTYPING</a:t>
            </a:r>
          </a:p>
          <a:p>
            <a:pPr lvl="1"/>
            <a:endParaRPr lang="de-DE" dirty="0" smtClean="0"/>
          </a:p>
          <a:p>
            <a:r>
              <a:rPr lang="de-DE" dirty="0" smtClean="0"/>
              <a:t>Tag 5</a:t>
            </a:r>
            <a:endParaRPr lang="de-DE" dirty="0" smtClean="0"/>
          </a:p>
          <a:p>
            <a:pPr lvl="1"/>
            <a:r>
              <a:rPr lang="de-DE" dirty="0" smtClean="0"/>
              <a:t>Plakat</a:t>
            </a:r>
          </a:p>
          <a:p>
            <a:pPr lvl="1"/>
            <a:r>
              <a:rPr lang="de-DE" dirty="0" smtClean="0"/>
              <a:t>PRÄSENTATION</a:t>
            </a:r>
          </a:p>
          <a:p>
            <a:pPr lvl="1"/>
            <a:endParaRPr lang="de-DE" dirty="0" smtClean="0"/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34366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Pflanze mit Charakter!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89212" y="2133600"/>
            <a:ext cx="4112377" cy="4064000"/>
          </a:xfrm>
        </p:spPr>
        <p:txBody>
          <a:bodyPr>
            <a:normAutofit fontScale="92500" lnSpcReduction="20000"/>
          </a:bodyPr>
          <a:lstStyle/>
          <a:p>
            <a:r>
              <a:rPr lang="de-DE" dirty="0" smtClean="0"/>
              <a:t>Eure Pflanze sagt euch, ob sie alles zum wohlfühlen hat!</a:t>
            </a:r>
          </a:p>
          <a:p>
            <a:r>
              <a:rPr lang="de-DE" dirty="0" smtClean="0"/>
              <a:t>Was für eine Persönlichkeit hat eure Pflanze? </a:t>
            </a:r>
          </a:p>
          <a:p>
            <a:r>
              <a:rPr lang="de-DE" dirty="0" smtClean="0"/>
              <a:t>Was braucht Sie?</a:t>
            </a:r>
          </a:p>
          <a:p>
            <a:r>
              <a:rPr lang="de-DE" dirty="0" smtClean="0"/>
              <a:t>Wie kommuniziert sie mit Euch oder mit Anderen?</a:t>
            </a:r>
          </a:p>
          <a:p>
            <a:r>
              <a:rPr lang="de-DE" dirty="0" smtClean="0"/>
              <a:t>Nehmt Euch in den Gruppen 5 Minuten Zeit, Euch über das Thema </a:t>
            </a:r>
            <a:r>
              <a:rPr lang="de-DE" dirty="0"/>
              <a:t>G</a:t>
            </a:r>
            <a:r>
              <a:rPr lang="de-DE" dirty="0" smtClean="0"/>
              <a:t>edanken zu machen, OHNE an technische Umsetzbarkeit zu denken und macht Euch Stichpunkte</a:t>
            </a:r>
          </a:p>
          <a:p>
            <a:r>
              <a:rPr lang="de-DE" dirty="0" smtClean="0"/>
              <a:t>Danach Vorstellung in einer Gruppendiskussion</a:t>
            </a:r>
          </a:p>
          <a:p>
            <a:endParaRPr lang="de-DE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AAA98-22AC-41C1-93F4-361D646F55AA}" type="slidenum">
              <a:rPr lang="de-DE" smtClean="0"/>
              <a:t>5</a:t>
            </a:fld>
            <a:endParaRPr lang="de-DE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344898" y="1928833"/>
            <a:ext cx="3047238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075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Arduino</a:t>
            </a:r>
            <a:r>
              <a:rPr lang="de-DE" dirty="0" smtClean="0"/>
              <a:t> </a:t>
            </a:r>
            <a:r>
              <a:rPr lang="de-DE" dirty="0" err="1" smtClean="0"/>
              <a:t>HandsOn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AAA98-22AC-41C1-93F4-361D646F55AA}" type="slidenum">
              <a:rPr lang="de-DE" smtClean="0"/>
              <a:t>6</a:t>
            </a:fld>
            <a:endParaRPr lang="de-DE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924" y="1766276"/>
            <a:ext cx="5785167" cy="4341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864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4883" y="2321493"/>
            <a:ext cx="8119729" cy="3227592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Arduino – </a:t>
            </a:r>
            <a:br>
              <a:rPr lang="de-DE" dirty="0" smtClean="0"/>
            </a:br>
            <a:r>
              <a:rPr lang="de-DE" dirty="0" smtClean="0"/>
              <a:t>Eine open </a:t>
            </a:r>
            <a:r>
              <a:rPr lang="de-DE" dirty="0" err="1" smtClean="0"/>
              <a:t>source</a:t>
            </a:r>
            <a:r>
              <a:rPr lang="de-DE" dirty="0" smtClean="0"/>
              <a:t> </a:t>
            </a:r>
            <a:r>
              <a:rPr lang="de-DE" dirty="0" err="1" smtClean="0"/>
              <a:t>Prototyping</a:t>
            </a:r>
            <a:r>
              <a:rPr lang="de-DE" dirty="0" smtClean="0"/>
              <a:t> Plattform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89212" y="3850104"/>
            <a:ext cx="4405146" cy="2061117"/>
          </a:xfrm>
        </p:spPr>
        <p:txBody>
          <a:bodyPr>
            <a:normAutofit/>
          </a:bodyPr>
          <a:lstStyle/>
          <a:p>
            <a:r>
              <a:rPr lang="de-DE" dirty="0"/>
              <a:t>Der Arduino ist ein </a:t>
            </a:r>
            <a:r>
              <a:rPr lang="de-DE" dirty="0" smtClean="0"/>
              <a:t>Mini-Computer</a:t>
            </a:r>
          </a:p>
          <a:p>
            <a:r>
              <a:rPr lang="de-DE" dirty="0" smtClean="0"/>
              <a:t>Mit dem Arduino lassen sich schnell und einfach Sensoren und LEDs oder Motoren ansteuern</a:t>
            </a:r>
          </a:p>
          <a:p>
            <a:r>
              <a:rPr lang="de-DE" dirty="0" smtClean="0"/>
              <a:t>Durch den Arduino vereinfacht sich der Umgang mit Elektronik</a:t>
            </a:r>
          </a:p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AAA98-22AC-41C1-93F4-361D646F55AA}" type="slidenum">
              <a:rPr lang="de-DE" smtClean="0"/>
              <a:t>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96584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3432" y="2384111"/>
            <a:ext cx="2412510" cy="2066570"/>
          </a:xfrm>
          <a:prstGeom prst="rect">
            <a:avLst/>
          </a:prstGeom>
        </p:spPr>
      </p:pic>
      <p:pic>
        <p:nvPicPr>
          <p:cNvPr id="6" name="Inhaltsplatzhalter 5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4146" y="2384111"/>
            <a:ext cx="2109286" cy="2109286"/>
          </a:xfr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Seeed</a:t>
            </a:r>
            <a:r>
              <a:rPr lang="de-DE" dirty="0" smtClean="0"/>
              <a:t> Grove –</a:t>
            </a:r>
            <a:br>
              <a:rPr lang="de-DE" dirty="0" smtClean="0"/>
            </a:br>
            <a:r>
              <a:rPr lang="de-DE" dirty="0" smtClean="0"/>
              <a:t>Sensoren (Licht, Temperatur, </a:t>
            </a:r>
            <a:r>
              <a:rPr lang="de-DE" dirty="0" err="1" smtClean="0"/>
              <a:t>etc</a:t>
            </a:r>
            <a:r>
              <a:rPr lang="de-DE" dirty="0" smtClean="0"/>
              <a:t>) </a:t>
            </a:r>
            <a:br>
              <a:rPr lang="de-DE" dirty="0" smtClean="0"/>
            </a:br>
            <a:r>
              <a:rPr lang="de-DE" dirty="0" smtClean="0"/>
              <a:t>Aktoren (Motoren, Displays, LEDs, etc.)</a:t>
            </a:r>
            <a:br>
              <a:rPr lang="de-DE" dirty="0" smtClean="0"/>
            </a:br>
            <a:r>
              <a:rPr lang="de-DE" dirty="0" smtClean="0"/>
              <a:t>Kabel zum Stecken statt löten</a:t>
            </a:r>
            <a:br>
              <a:rPr lang="de-DE" dirty="0" smtClean="0"/>
            </a:br>
            <a:endParaRPr lang="de-DE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9212" y="2648806"/>
            <a:ext cx="5245768" cy="3934326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6657" y="4450681"/>
            <a:ext cx="3209758" cy="2407319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27604" y="4289989"/>
            <a:ext cx="2227262" cy="2227262"/>
          </a:xfrm>
          <a:prstGeom prst="rect">
            <a:avLst/>
          </a:prstGeom>
        </p:spPr>
      </p:pic>
      <p:sp>
        <p:nvSpPr>
          <p:cNvPr id="10" name="Foliennummernplatzhalt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AAA98-22AC-41C1-93F4-361D646F55AA}" type="slidenum">
              <a:rPr lang="de-DE" smtClean="0"/>
              <a:t>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12939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Steckboard</a:t>
            </a:r>
            <a:br>
              <a:rPr lang="de-DE" dirty="0" smtClean="0"/>
            </a:b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AAA98-22AC-41C1-93F4-361D646F55AA}" type="slidenum">
              <a:rPr lang="de-DE" smtClean="0"/>
              <a:t>9</a:t>
            </a:fld>
            <a:endParaRPr lang="de-DE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2"/>
          <a:srcRect l="6096" t="9170" r="55712" b="50274"/>
          <a:stretch/>
        </p:blipFill>
        <p:spPr>
          <a:xfrm>
            <a:off x="5085103" y="3183892"/>
            <a:ext cx="4371475" cy="3481606"/>
          </a:xfrm>
          <a:prstGeom prst="rect">
            <a:avLst/>
          </a:prstGeom>
        </p:spPr>
      </p:pic>
      <p:sp>
        <p:nvSpPr>
          <p:cNvPr id="7" name="Pfeil nach links 6"/>
          <p:cNvSpPr/>
          <p:nvPr/>
        </p:nvSpPr>
        <p:spPr>
          <a:xfrm rot="5400000">
            <a:off x="7291373" y="877824"/>
            <a:ext cx="664787" cy="3834064"/>
          </a:xfrm>
          <a:prstGeom prst="lef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/>
          <p:cNvSpPr txBox="1"/>
          <p:nvPr/>
        </p:nvSpPr>
        <p:spPr>
          <a:xfrm rot="16200000">
            <a:off x="861829" y="4075505"/>
            <a:ext cx="476049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200" b="1" dirty="0" smtClean="0"/>
              <a:t>Analoge Steckplätze</a:t>
            </a:r>
          </a:p>
          <a:p>
            <a:pPr algn="ctr"/>
            <a:r>
              <a:rPr lang="de-DE" sz="3200" b="1" dirty="0" smtClean="0"/>
              <a:t>A0 – A3</a:t>
            </a:r>
          </a:p>
        </p:txBody>
      </p:sp>
      <p:sp>
        <p:nvSpPr>
          <p:cNvPr id="9" name="Pfeil nach links 8"/>
          <p:cNvSpPr/>
          <p:nvPr/>
        </p:nvSpPr>
        <p:spPr>
          <a:xfrm>
            <a:off x="3870587" y="2703099"/>
            <a:ext cx="1034716" cy="3834064"/>
          </a:xfrm>
          <a:prstGeom prst="lef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feld 9"/>
          <p:cNvSpPr txBox="1"/>
          <p:nvPr/>
        </p:nvSpPr>
        <p:spPr>
          <a:xfrm>
            <a:off x="5243517" y="1530824"/>
            <a:ext cx="476049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200" b="1" dirty="0" smtClean="0"/>
              <a:t>Digitale Steckplätze</a:t>
            </a:r>
          </a:p>
          <a:p>
            <a:pPr algn="ctr"/>
            <a:r>
              <a:rPr lang="de-DE" sz="3200" b="1" dirty="0" smtClean="0"/>
              <a:t>D</a:t>
            </a:r>
            <a:r>
              <a:rPr lang="de-DE" sz="3200" b="1" dirty="0"/>
              <a:t>2</a:t>
            </a:r>
            <a:r>
              <a:rPr lang="de-DE" sz="3200" b="1" dirty="0" smtClean="0"/>
              <a:t> – D8</a:t>
            </a:r>
          </a:p>
        </p:txBody>
      </p:sp>
      <p:sp>
        <p:nvSpPr>
          <p:cNvPr id="11" name="Pfeil nach links 10"/>
          <p:cNvSpPr/>
          <p:nvPr/>
        </p:nvSpPr>
        <p:spPr>
          <a:xfrm rot="10800000">
            <a:off x="9540799" y="4728180"/>
            <a:ext cx="935269" cy="1772653"/>
          </a:xfrm>
          <a:prstGeom prst="lef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feld 11"/>
          <p:cNvSpPr txBox="1"/>
          <p:nvPr/>
        </p:nvSpPr>
        <p:spPr>
          <a:xfrm rot="5400000">
            <a:off x="8650227" y="4304102"/>
            <a:ext cx="476049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200" b="1" dirty="0" smtClean="0"/>
              <a:t>Display Steckplätze</a:t>
            </a:r>
          </a:p>
          <a:p>
            <a:pPr algn="ctr"/>
            <a:r>
              <a:rPr lang="de-DE" sz="3200" b="1" dirty="0" smtClean="0"/>
              <a:t>I2C</a:t>
            </a:r>
          </a:p>
        </p:txBody>
      </p:sp>
    </p:spTree>
    <p:extLst>
      <p:ext uri="{BB962C8B-B14F-4D97-AF65-F5344CB8AC3E}">
        <p14:creationId xmlns:p14="http://schemas.microsoft.com/office/powerpoint/2010/main" val="2767365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rduino Hands On-Smile.potx" id="{50B76AD5-EE29-4157-B3AC-61171E72F79E}" vid="{43D9BE21-6248-4048-84EF-7637A9EA44CB}"/>
    </a:ext>
  </a:extLst>
</a:theme>
</file>

<file path=ppt/theme/theme2.xml><?xml version="1.0" encoding="utf-8"?>
<a:theme xmlns:a="http://schemas.openxmlformats.org/drawingml/2006/main" name="Fetzen">
  <a:themeElements>
    <a:clrScheme name="Benutzerdefiniert 3">
      <a:dk1>
        <a:sysClr val="windowText" lastClr="000000"/>
      </a:dk1>
      <a:lt1>
        <a:sysClr val="window" lastClr="FFFFFF"/>
      </a:lt1>
      <a:dk2>
        <a:srgbClr val="647252"/>
      </a:dk2>
      <a:lt2>
        <a:srgbClr val="FBEBD8"/>
      </a:lt2>
      <a:accent1>
        <a:srgbClr val="E78712"/>
      </a:accent1>
      <a:accent2>
        <a:srgbClr val="B73C26"/>
      </a:accent2>
      <a:accent3>
        <a:srgbClr val="865331"/>
      </a:accent3>
      <a:accent4>
        <a:srgbClr val="B38648"/>
      </a:accent4>
      <a:accent5>
        <a:srgbClr val="BBB473"/>
      </a:accent5>
      <a:accent6>
        <a:srgbClr val="849276"/>
      </a:accent6>
      <a:hlink>
        <a:srgbClr val="FDAB2A"/>
      </a:hlink>
      <a:folHlink>
        <a:srgbClr val="CCB182"/>
      </a:folHlink>
    </a:clrScheme>
    <a:fontScheme name="Fetzen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Fetzen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rduino Hands On-Smile.potx" id="{50B76AD5-EE29-4157-B3AC-61171E72F79E}" vid="{464781D6-8AA8-42FF-9EF8-8AF254B4B9A3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Arduino Hands On-Smile</Template>
  <TotalTime>0</TotalTime>
  <Words>1020</Words>
  <Application>Microsoft Office PowerPoint</Application>
  <PresentationFormat>Breitbild</PresentationFormat>
  <Paragraphs>216</Paragraphs>
  <Slides>37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37</vt:i4>
      </vt:variant>
    </vt:vector>
  </HeadingPairs>
  <TitlesOfParts>
    <vt:vector size="45" baseType="lpstr">
      <vt:lpstr>Arial</vt:lpstr>
      <vt:lpstr>Calibri</vt:lpstr>
      <vt:lpstr>Calibri Light</vt:lpstr>
      <vt:lpstr>Century Gothic</vt:lpstr>
      <vt:lpstr>Wingdings 2</vt:lpstr>
      <vt:lpstr>Wingdings 3</vt:lpstr>
      <vt:lpstr>HDOfficeLightV0</vt:lpstr>
      <vt:lpstr>Fetzen</vt:lpstr>
      <vt:lpstr>Tag 1</vt:lpstr>
      <vt:lpstr>Blitzlicht!</vt:lpstr>
      <vt:lpstr>smile  Informatik für Schülerinnen SMART – FUTURE - ME</vt:lpstr>
      <vt:lpstr>Kurs Überblick</vt:lpstr>
      <vt:lpstr>Pflanze mit Charakter!</vt:lpstr>
      <vt:lpstr>Arduino HandsOn</vt:lpstr>
      <vt:lpstr>Arduino –  Eine open source Prototyping Plattform</vt:lpstr>
      <vt:lpstr>Seeed Grove – Sensoren (Licht, Temperatur, etc)  Aktoren (Motoren, Displays, LEDs, etc.) Kabel zum Stecken statt löten </vt:lpstr>
      <vt:lpstr>Steckboard </vt:lpstr>
      <vt:lpstr>Kabel</vt:lpstr>
      <vt:lpstr>Steckboard</vt:lpstr>
      <vt:lpstr>Mein erstes Programm!</vt:lpstr>
      <vt:lpstr>Einführung: Übersicht</vt:lpstr>
      <vt:lpstr>Einführung: Programme</vt:lpstr>
      <vt:lpstr>Einführung: Programme</vt:lpstr>
      <vt:lpstr>mBlock: Eine grafische Programmierumgebung (Scratch)</vt:lpstr>
      <vt:lpstr>mBlock: Umschalten auf Arduino Modus </vt:lpstr>
      <vt:lpstr>mBlock: Übersicht </vt:lpstr>
      <vt:lpstr>mBlock: Übersicht </vt:lpstr>
      <vt:lpstr>mBlock: Übersicht </vt:lpstr>
      <vt:lpstr>Übung Das erste Programm</vt:lpstr>
      <vt:lpstr>Übung Das erste Programm</vt:lpstr>
      <vt:lpstr>Aktor RGB LCD (I2C)</vt:lpstr>
      <vt:lpstr>Übung RGB LCD</vt:lpstr>
      <vt:lpstr>Einführung: Variablen</vt:lpstr>
      <vt:lpstr>Einführung: Variablen anlegen</vt:lpstr>
      <vt:lpstr>Einführung: Variablen anlegen</vt:lpstr>
      <vt:lpstr>Übung Variablen 1</vt:lpstr>
      <vt:lpstr>Lösung Übung Variablen 1</vt:lpstr>
      <vt:lpstr>Übung Variablen 2</vt:lpstr>
      <vt:lpstr>Lösung Übung Variablen 2</vt:lpstr>
      <vt:lpstr>Übung Variablen</vt:lpstr>
      <vt:lpstr>Einführung Schleifen/Wiederholungen</vt:lpstr>
      <vt:lpstr>Übung Schleifen/Wiederholungen</vt:lpstr>
      <vt:lpstr>Lösung Übung Schleifen/Wiederholungen</vt:lpstr>
      <vt:lpstr>Übung Schleifen</vt:lpstr>
      <vt:lpstr>Feedback Tag 1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Arduino Hands On</dc:title>
  <dc:creator>GestureDeveloper</dc:creator>
  <cp:lastModifiedBy>GestureDeveloper</cp:lastModifiedBy>
  <cp:revision>66</cp:revision>
  <dcterms:created xsi:type="dcterms:W3CDTF">2017-07-05T14:16:32Z</dcterms:created>
  <dcterms:modified xsi:type="dcterms:W3CDTF">2019-11-12T12:51:50Z</dcterms:modified>
</cp:coreProperties>
</file>